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omments/modernComment_117_FDB85DF4.xml" ContentType="application/vnd.ms-powerpoint.comment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9"/>
  </p:notesMasterIdLst>
  <p:sldIdLst>
    <p:sldId id="267" r:id="rId2"/>
    <p:sldId id="270" r:id="rId3"/>
    <p:sldId id="309" r:id="rId4"/>
    <p:sldId id="308" r:id="rId5"/>
    <p:sldId id="307" r:id="rId6"/>
    <p:sldId id="271" r:id="rId7"/>
    <p:sldId id="273" r:id="rId8"/>
    <p:sldId id="275" r:id="rId9"/>
    <p:sldId id="269" r:id="rId10"/>
    <p:sldId id="276" r:id="rId11"/>
    <p:sldId id="277" r:id="rId12"/>
    <p:sldId id="278" r:id="rId13"/>
    <p:sldId id="279" r:id="rId14"/>
    <p:sldId id="283" r:id="rId15"/>
    <p:sldId id="284" r:id="rId16"/>
    <p:sldId id="285" r:id="rId17"/>
    <p:sldId id="258" r:id="rId18"/>
    <p:sldId id="286" r:id="rId19"/>
    <p:sldId id="288" r:id="rId20"/>
    <p:sldId id="289" r:id="rId21"/>
    <p:sldId id="257" r:id="rId22"/>
    <p:sldId id="300" r:id="rId23"/>
    <p:sldId id="301" r:id="rId24"/>
    <p:sldId id="302" r:id="rId25"/>
    <p:sldId id="303" r:id="rId26"/>
    <p:sldId id="304" r:id="rId27"/>
    <p:sldId id="305" r:id="rId28"/>
  </p:sldIdLst>
  <p:sldSz cx="12192000" cy="6858000"/>
  <p:notesSz cx="6858000" cy="9144000"/>
  <p:embeddedFontLst>
    <p:embeddedFont>
      <p:font typeface="Barlow Condensed Light" panose="00000406000000000000" pitchFamily="2" charset="0"/>
      <p:regular r:id="rId30"/>
      <p:bold r:id="rId31"/>
      <p:italic r:id="rId32"/>
      <p:boldItalic r:id="rId33"/>
    </p:embeddedFont>
    <p:embeddedFont>
      <p:font typeface="Barlow Semi Condensed SemiBold" panose="00000706000000000000" pitchFamily="2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9AA0A6"/>
          </p15:clr>
        </p15:guide>
        <p15:guide id="2" pos="3840">
          <p15:clr>
            <a:srgbClr val="9AA0A6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75" roundtripDataSignature="AMtx7mix2C1ZR6fJPWsCZY+7GajOj4ndL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EE24BCB-E5C8-7AC2-E052-1B866C0BEC7D}" name="Grisell Rodriguez" initials="GR" userId="S::grisell.rodriguez1@upr.edu::38303e30-56c4-4619-be21-9ae9781e1701" providerId="AD"/>
  <p188:author id="{D37DF4EB-1A59-9BF9-0B32-FA606BFA5656}" name="JOSE  MORALES BENITEZ" initials="JB" userId="S::jose.morales55@upr.edu::ef542a57-c099-4daa-8d2f-82a12bb4bfa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F1F"/>
    <a:srgbClr val="21008C"/>
    <a:srgbClr val="FF9D1C"/>
    <a:srgbClr val="E0B310"/>
    <a:srgbClr val="C47308"/>
    <a:srgbClr val="616161"/>
    <a:srgbClr val="858585"/>
    <a:srgbClr val="F29C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9FD64B-ECAD-F14F-49BF-F49C88A1CEE4}" v="6" dt="2024-04-24T13:01:04.0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75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78" Type="http://schemas.openxmlformats.org/officeDocument/2006/relationships/theme" Target="theme/theme1.xml"/><Relationship Id="rId81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80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/Relationships>
</file>

<file path=ppt/comments/modernComment_117_FDB85DF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751A728-E3C9-4FB8-9CB2-AA26F2B1E445}" authorId="{2EE24BCB-E5C8-7AC2-E052-1B866C0BEC7D}" status="resolved" created="2023-05-01T18:28:55.088" complete="100000">
    <pc:sldMkLst xmlns:pc="http://schemas.microsoft.com/office/powerpoint/2013/main/command">
      <pc:docMk/>
      <pc:sldMk cId="4256718324" sldId="279"/>
    </pc:sldMkLst>
    <p188:replyLst>
      <p188:reply id="{503A489D-DDF3-4224-9F6D-690119E85AE4}" authorId="{D37DF4EB-1A59-9BF9-0B32-FA606BFA5656}" created="2023-05-01T18:36:11.455">
        <p188:txBody>
          <a:bodyPr/>
          <a:lstStyle/>
          <a:p>
            <a:r>
              <a:rPr lang="en-US"/>
              <a:t>Lo cambié por "académica"</a:t>
            </a:r>
          </a:p>
        </p188:txBody>
      </p188:reply>
    </p188:replyLst>
    <p188:txBody>
      <a:bodyPr/>
      <a:lstStyle/>
      <a:p>
        <a:r>
          <a:rPr lang="en-US"/>
          <a:t>[@JOSE  MORALES BENITEZ] If we add Atenea content, should the slide then say labor investigativa y creativa?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df1c168c0b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1df1c168c0b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/>
              <a:t>We’ve gladly provided you with a template for your Poster Presentation! Feel free to change the text and add images.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/>
              <a:t>If you want more designs &gt; click on Design Ideas in the top right corner. We’ve added some extra designs for you!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g1df1c168c0b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374939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171943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130838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528249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895994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352720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7" name="Google Shape;21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752924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937126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702332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9" name="Google Shape;20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418791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246501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97039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095387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556006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791108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36397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96388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17562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659285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518865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701895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015337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5" name="Google Shape;22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24814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df1c168c0b_0_985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15" name="Google Shape;15;g1df1c168c0b_0_985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16" name="Google Shape;16;g1df1c168c0b_0_98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df1c168c0b_0_1020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0" name="Google Shape;50;g1df1c168c0b_0_1020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1" name="Google Shape;51;g1df1c168c0b_0_102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1df1c168c0b_0_10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df1c168c0b_0_1026"/>
          <p:cNvSpPr txBox="1">
            <a:spLocks noGrp="1"/>
          </p:cNvSpPr>
          <p:nvPr>
            <p:ph type="title"/>
          </p:nvPr>
        </p:nvSpPr>
        <p:spPr>
          <a:xfrm>
            <a:off x="7086600" y="0"/>
            <a:ext cx="5105400" cy="6858000"/>
          </a:xfrm>
          <a:prstGeom prst="rect">
            <a:avLst/>
          </a:prstGeom>
          <a:solidFill>
            <a:schemeClr val="accent3">
              <a:alpha val="49410"/>
            </a:schemeClr>
          </a:solidFill>
          <a:ln>
            <a:noFill/>
          </a:ln>
        </p:spPr>
        <p:txBody>
          <a:bodyPr spcFirstLastPara="1" wrap="square" lIns="720000" tIns="0" rIns="108000" bIns="21600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5000"/>
              <a:buFont typeface="Barlow Semi Condensed SemiBold"/>
              <a:buNone/>
              <a:defRPr sz="5000" b="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56" name="Google Shape;56;g1df1c168c0b_0_1026"/>
          <p:cNvGrpSpPr/>
          <p:nvPr/>
        </p:nvGrpSpPr>
        <p:grpSpPr>
          <a:xfrm>
            <a:off x="76200" y="-102148"/>
            <a:ext cx="7308543" cy="7654798"/>
            <a:chOff x="0" y="-115809"/>
            <a:chExt cx="7308543" cy="7654798"/>
          </a:xfrm>
        </p:grpSpPr>
        <p:pic>
          <p:nvPicPr>
            <p:cNvPr id="57" name="Google Shape;57;g1df1c168c0b_0_1026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>
              <a:off x="0" y="66674"/>
              <a:ext cx="3248899" cy="36480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" name="Google Shape;58;g1df1c168c0b_0_1026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8224439">
              <a:off x="3252350" y="502111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" name="Google Shape;59;g1df1c168c0b_0_1026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-7815977">
              <a:off x="1534075" y="3296468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0" name="Google Shape;60;g1df1c168c0b_0_1026"/>
          <p:cNvSpPr txBox="1">
            <a:spLocks noGrp="1"/>
          </p:cNvSpPr>
          <p:nvPr>
            <p:ph type="ftr" idx="11"/>
          </p:nvPr>
        </p:nvSpPr>
        <p:spPr>
          <a:xfrm>
            <a:off x="1401700" y="5920550"/>
            <a:ext cx="3145200" cy="801000"/>
          </a:xfrm>
          <a:prstGeom prst="rect">
            <a:avLst/>
          </a:prstGeom>
          <a:noFill/>
          <a:ln w="9525" cap="flat" cmpd="sng">
            <a:solidFill>
              <a:srgbClr val="F2F2F2">
                <a:alpha val="4941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g1df1c168c0b_0_1026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2" name="Google Shape;62;g1df1c168c0b_0_1026"/>
          <p:cNvSpPr>
            <a:spLocks noGrp="1"/>
          </p:cNvSpPr>
          <p:nvPr>
            <p:ph type="pic" idx="2"/>
          </p:nvPr>
        </p:nvSpPr>
        <p:spPr>
          <a:xfrm>
            <a:off x="0" y="5864317"/>
            <a:ext cx="1429500" cy="953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Slide 1">
  <p:cSld name="Divider Slide 1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df1c168c0b_0_1033"/>
          <p:cNvSpPr txBox="1">
            <a:spLocks noGrp="1"/>
          </p:cNvSpPr>
          <p:nvPr>
            <p:ph type="title"/>
          </p:nvPr>
        </p:nvSpPr>
        <p:spPr>
          <a:xfrm>
            <a:off x="7086600" y="0"/>
            <a:ext cx="5105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720000" tIns="0" rIns="108000" bIns="21600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5000"/>
              <a:buFont typeface="Barlow Semi Condensed SemiBold"/>
              <a:buNone/>
              <a:defRPr sz="5000" b="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g1df1c168c0b_0_1033"/>
          <p:cNvSpPr txBox="1">
            <a:spLocks noGrp="1"/>
          </p:cNvSpPr>
          <p:nvPr>
            <p:ph type="ftr" idx="11"/>
          </p:nvPr>
        </p:nvSpPr>
        <p:spPr>
          <a:xfrm>
            <a:off x="1381124" y="6356350"/>
            <a:ext cx="3165600" cy="365100"/>
          </a:xfrm>
          <a:prstGeom prst="rect">
            <a:avLst/>
          </a:prstGeom>
          <a:noFill/>
          <a:ln w="9525" cap="flat" cmpd="sng">
            <a:solidFill>
              <a:srgbClr val="F2F2F2">
                <a:alpha val="4941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g1df1c168c0b_0_1033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00" cy="365100"/>
          </a:xfrm>
          <a:prstGeom prst="rect">
            <a:avLst/>
          </a:prstGeom>
          <a:solidFill>
            <a:srgbClr val="F2F2F2">
              <a:alpha val="49410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7" name="Google Shape;67;g1df1c168c0b_0_1033"/>
          <p:cNvSpPr txBox="1">
            <a:spLocks noGrp="1"/>
          </p:cNvSpPr>
          <p:nvPr>
            <p:ph type="subTitle" idx="1"/>
          </p:nvPr>
        </p:nvSpPr>
        <p:spPr>
          <a:xfrm>
            <a:off x="7836402" y="4834783"/>
            <a:ext cx="3639000" cy="9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3F3F3F"/>
                </a:solidFill>
              </a:defRPr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grpSp>
        <p:nvGrpSpPr>
          <p:cNvPr id="68" name="Google Shape;68;g1df1c168c0b_0_1033"/>
          <p:cNvGrpSpPr/>
          <p:nvPr/>
        </p:nvGrpSpPr>
        <p:grpSpPr>
          <a:xfrm>
            <a:off x="76200" y="-102148"/>
            <a:ext cx="7308543" cy="7654798"/>
            <a:chOff x="0" y="-115809"/>
            <a:chExt cx="7308543" cy="7654798"/>
          </a:xfrm>
        </p:grpSpPr>
        <p:pic>
          <p:nvPicPr>
            <p:cNvPr id="69" name="Google Shape;69;g1df1c168c0b_0_1033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>
              <a:off x="0" y="66674"/>
              <a:ext cx="3248899" cy="36480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" name="Google Shape;70;g1df1c168c0b_0_1033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8224439">
              <a:off x="3252350" y="502111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Google Shape;71;g1df1c168c0b_0_1033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-7815977">
              <a:off x="1534075" y="3296468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Slide 2">
  <p:cSld name="Divider Slide 2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df1c168c0b_0_1042"/>
          <p:cNvSpPr txBox="1">
            <a:spLocks noGrp="1"/>
          </p:cNvSpPr>
          <p:nvPr>
            <p:ph type="ftr" idx="11"/>
          </p:nvPr>
        </p:nvSpPr>
        <p:spPr>
          <a:xfrm>
            <a:off x="1401710" y="6356350"/>
            <a:ext cx="3145200" cy="365100"/>
          </a:xfrm>
          <a:prstGeom prst="rect">
            <a:avLst/>
          </a:prstGeom>
          <a:noFill/>
          <a:ln w="9525" cap="flat" cmpd="sng">
            <a:solidFill>
              <a:srgbClr val="F2F2F2">
                <a:alpha val="4941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g1df1c168c0b_0_1042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00" cy="365100"/>
          </a:xfrm>
          <a:prstGeom prst="rect">
            <a:avLst/>
          </a:prstGeom>
          <a:solidFill>
            <a:srgbClr val="F2F2F2">
              <a:alpha val="49410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g1df1c168c0b_0_1042"/>
          <p:cNvSpPr txBox="1">
            <a:spLocks noGrp="1"/>
          </p:cNvSpPr>
          <p:nvPr>
            <p:ph type="title"/>
          </p:nvPr>
        </p:nvSpPr>
        <p:spPr>
          <a:xfrm>
            <a:off x="7086600" y="0"/>
            <a:ext cx="51054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20000" tIns="0" rIns="108000" bIns="21600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5000"/>
              <a:buFont typeface="Barlow Semi Condensed SemiBold"/>
              <a:buNone/>
              <a:defRPr sz="5000" b="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g1df1c168c0b_0_1042"/>
          <p:cNvSpPr txBox="1">
            <a:spLocks noGrp="1"/>
          </p:cNvSpPr>
          <p:nvPr>
            <p:ph type="subTitle" idx="1"/>
          </p:nvPr>
        </p:nvSpPr>
        <p:spPr>
          <a:xfrm>
            <a:off x="7836402" y="4834783"/>
            <a:ext cx="3639000" cy="9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3F3F3F"/>
                </a:solidFill>
              </a:defRPr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grpSp>
        <p:nvGrpSpPr>
          <p:cNvPr id="77" name="Google Shape;77;g1df1c168c0b_0_1042"/>
          <p:cNvGrpSpPr/>
          <p:nvPr/>
        </p:nvGrpSpPr>
        <p:grpSpPr>
          <a:xfrm>
            <a:off x="76200" y="-102148"/>
            <a:ext cx="7308543" cy="7654798"/>
            <a:chOff x="0" y="-115809"/>
            <a:chExt cx="7308543" cy="7654798"/>
          </a:xfrm>
        </p:grpSpPr>
        <p:pic>
          <p:nvPicPr>
            <p:cNvPr id="78" name="Google Shape;78;g1df1c168c0b_0_1042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>
              <a:off x="0" y="66674"/>
              <a:ext cx="3248899" cy="36480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" name="Google Shape;79;g1df1c168c0b_0_1042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8224439">
              <a:off x="3252350" y="502111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" name="Google Shape;80;g1df1c168c0b_0_1042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-7815977">
              <a:off x="1534075" y="3296468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g1df1c168c0b_0_1051"/>
          <p:cNvGrpSpPr/>
          <p:nvPr/>
        </p:nvGrpSpPr>
        <p:grpSpPr>
          <a:xfrm>
            <a:off x="80526" y="-103108"/>
            <a:ext cx="7308543" cy="7654798"/>
            <a:chOff x="0" y="-115809"/>
            <a:chExt cx="7308543" cy="7654798"/>
          </a:xfrm>
        </p:grpSpPr>
        <p:pic>
          <p:nvPicPr>
            <p:cNvPr id="83" name="Google Shape;83;g1df1c168c0b_0_1051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>
              <a:off x="0" y="66674"/>
              <a:ext cx="3248899" cy="36480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" name="Google Shape;84;g1df1c168c0b_0_1051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8224439">
              <a:off x="3252350" y="502111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" name="Google Shape;85;g1df1c168c0b_0_1051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-7815977">
              <a:off x="1534075" y="3296468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6" name="Google Shape;86;g1df1c168c0b_0_1051"/>
          <p:cNvGrpSpPr/>
          <p:nvPr/>
        </p:nvGrpSpPr>
        <p:grpSpPr>
          <a:xfrm rot="2081666">
            <a:off x="5533497" y="82775"/>
            <a:ext cx="7308549" cy="7654804"/>
            <a:chOff x="0" y="-115809"/>
            <a:chExt cx="7308543" cy="7654798"/>
          </a:xfrm>
        </p:grpSpPr>
        <p:pic>
          <p:nvPicPr>
            <p:cNvPr id="87" name="Google Shape;87;g1df1c168c0b_0_1051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>
              <a:off x="0" y="66674"/>
              <a:ext cx="3248899" cy="36480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" name="Google Shape;88;g1df1c168c0b_0_1051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8224439">
              <a:off x="3252350" y="502111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" name="Google Shape;89;g1df1c168c0b_0_1051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-7815977">
              <a:off x="1534075" y="3296468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0" name="Google Shape;90;g1df1c168c0b_0_1051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40000" cy="695700"/>
          </a:xfrm>
          <a:prstGeom prst="rect">
            <a:avLst/>
          </a:prstGeom>
          <a:solidFill>
            <a:srgbClr val="F2F2F2">
              <a:alpha val="49410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500"/>
              <a:buFont typeface="Barlow Semi Condensed SemiBold"/>
              <a:buNone/>
              <a:defRPr>
                <a:solidFill>
                  <a:srgbClr val="3F3F3F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g1df1c168c0b_0_1051"/>
          <p:cNvSpPr txBox="1">
            <a:spLocks noGrp="1"/>
          </p:cNvSpPr>
          <p:nvPr>
            <p:ph type="body" idx="1"/>
          </p:nvPr>
        </p:nvSpPr>
        <p:spPr>
          <a:xfrm>
            <a:off x="432000" y="1361872"/>
            <a:ext cx="11340000" cy="47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»"/>
              <a:defRPr>
                <a:solidFill>
                  <a:srgbClr val="3F3F3F"/>
                </a:solidFill>
              </a:defRPr>
            </a:lvl1pPr>
            <a:lvl2pPr marL="914400" lvl="1" indent="-3937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2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g1df1c168c0b_0_1051"/>
          <p:cNvSpPr txBox="1">
            <a:spLocks noGrp="1"/>
          </p:cNvSpPr>
          <p:nvPr>
            <p:ph type="ftr" idx="11"/>
          </p:nvPr>
        </p:nvSpPr>
        <p:spPr>
          <a:xfrm>
            <a:off x="1401710" y="6356350"/>
            <a:ext cx="3145200" cy="365100"/>
          </a:xfrm>
          <a:prstGeom prst="rect">
            <a:avLst/>
          </a:prstGeom>
          <a:noFill/>
          <a:ln w="9525" cap="flat" cmpd="sng">
            <a:solidFill>
              <a:srgbClr val="F2F2F2">
                <a:alpha val="4941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g1df1c168c0b_0_1051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00" cy="365100"/>
          </a:xfrm>
          <a:prstGeom prst="rect">
            <a:avLst/>
          </a:prstGeom>
          <a:solidFill>
            <a:srgbClr val="F2F2F2">
              <a:alpha val="49410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4" name="Google Shape;94;g1df1c168c0b_0_1051"/>
          <p:cNvSpPr/>
          <p:nvPr/>
        </p:nvSpPr>
        <p:spPr>
          <a:xfrm>
            <a:off x="432000" y="432000"/>
            <a:ext cx="84900" cy="69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Barlow Condensed Light"/>
              <a:ea typeface="Barlow Condensed Light"/>
              <a:cs typeface="Barlow Condensed Light"/>
              <a:sym typeface="Barlow Condensed Light"/>
            </a:endParaRPr>
          </a:p>
        </p:txBody>
      </p:sp>
      <p:sp>
        <p:nvSpPr>
          <p:cNvPr id="95" name="Google Shape;95;g1df1c168c0b_0_1051"/>
          <p:cNvSpPr/>
          <p:nvPr/>
        </p:nvSpPr>
        <p:spPr>
          <a:xfrm>
            <a:off x="432000" y="432000"/>
            <a:ext cx="84900" cy="69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Barlow Condensed Light"/>
              <a:ea typeface="Barlow Condensed Light"/>
              <a:cs typeface="Barlow Condensed Light"/>
              <a:sym typeface="Barlow Condensed Light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oogle Shape;97;g1df1c168c0b_0_1066"/>
          <p:cNvGrpSpPr/>
          <p:nvPr/>
        </p:nvGrpSpPr>
        <p:grpSpPr>
          <a:xfrm>
            <a:off x="80526" y="-103108"/>
            <a:ext cx="7308543" cy="7654798"/>
            <a:chOff x="0" y="-115809"/>
            <a:chExt cx="7308543" cy="7654798"/>
          </a:xfrm>
        </p:grpSpPr>
        <p:pic>
          <p:nvPicPr>
            <p:cNvPr id="98" name="Google Shape;98;g1df1c168c0b_0_1066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>
              <a:off x="0" y="66674"/>
              <a:ext cx="3248899" cy="36480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" name="Google Shape;99;g1df1c168c0b_0_1066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8224439">
              <a:off x="3252350" y="502111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" name="Google Shape;100;g1df1c168c0b_0_1066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-7815977">
              <a:off x="1534075" y="3296468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1" name="Google Shape;101;g1df1c168c0b_0_1066"/>
          <p:cNvGrpSpPr/>
          <p:nvPr/>
        </p:nvGrpSpPr>
        <p:grpSpPr>
          <a:xfrm rot="2081666">
            <a:off x="5533497" y="82775"/>
            <a:ext cx="7308549" cy="7654804"/>
            <a:chOff x="0" y="-115809"/>
            <a:chExt cx="7308543" cy="7654798"/>
          </a:xfrm>
        </p:grpSpPr>
        <p:pic>
          <p:nvPicPr>
            <p:cNvPr id="102" name="Google Shape;102;g1df1c168c0b_0_1066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>
              <a:off x="0" y="66674"/>
              <a:ext cx="3248899" cy="36480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" name="Google Shape;103;g1df1c168c0b_0_1066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8224439">
              <a:off x="3252350" y="502111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" name="Google Shape;104;g1df1c168c0b_0_1066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-7815977">
              <a:off x="1534075" y="3296468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5" name="Google Shape;105;g1df1c168c0b_0_1066"/>
          <p:cNvSpPr txBox="1">
            <a:spLocks noGrp="1"/>
          </p:cNvSpPr>
          <p:nvPr>
            <p:ph type="body" idx="1"/>
          </p:nvPr>
        </p:nvSpPr>
        <p:spPr>
          <a:xfrm>
            <a:off x="432000" y="1344711"/>
            <a:ext cx="5472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>
                <a:solidFill>
                  <a:srgbClr val="3F3F3F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6" name="Google Shape;106;g1df1c168c0b_0_1066"/>
          <p:cNvSpPr txBox="1">
            <a:spLocks noGrp="1"/>
          </p:cNvSpPr>
          <p:nvPr>
            <p:ph type="body" idx="2"/>
          </p:nvPr>
        </p:nvSpPr>
        <p:spPr>
          <a:xfrm>
            <a:off x="432000" y="1921682"/>
            <a:ext cx="5472000" cy="419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»"/>
              <a:defRPr>
                <a:solidFill>
                  <a:srgbClr val="3F3F3F"/>
                </a:solidFill>
              </a:defRPr>
            </a:lvl1pPr>
            <a:lvl2pPr marL="914400" lvl="1" indent="-3937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2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g1df1c168c0b_0_1066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00" cy="365100"/>
          </a:xfrm>
          <a:prstGeom prst="rect">
            <a:avLst/>
          </a:prstGeom>
          <a:solidFill>
            <a:srgbClr val="F2F2F2">
              <a:alpha val="49410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8" name="Google Shape;108;g1df1c168c0b_0_1066"/>
          <p:cNvSpPr txBox="1">
            <a:spLocks noGrp="1"/>
          </p:cNvSpPr>
          <p:nvPr>
            <p:ph type="ftr" idx="11"/>
          </p:nvPr>
        </p:nvSpPr>
        <p:spPr>
          <a:xfrm>
            <a:off x="1401710" y="6356350"/>
            <a:ext cx="3145200" cy="365100"/>
          </a:xfrm>
          <a:prstGeom prst="rect">
            <a:avLst/>
          </a:prstGeom>
          <a:noFill/>
          <a:ln w="9525" cap="flat" cmpd="sng">
            <a:solidFill>
              <a:srgbClr val="F2F2F2">
                <a:alpha val="4941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g1df1c168c0b_0_1066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40000" cy="695700"/>
          </a:xfrm>
          <a:prstGeom prst="rect">
            <a:avLst/>
          </a:prstGeom>
          <a:solidFill>
            <a:srgbClr val="F2F2F2">
              <a:alpha val="49410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g1df1c168c0b_0_1066"/>
          <p:cNvSpPr/>
          <p:nvPr/>
        </p:nvSpPr>
        <p:spPr>
          <a:xfrm>
            <a:off x="432000" y="432000"/>
            <a:ext cx="84900" cy="69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Barlow Condensed Light"/>
              <a:ea typeface="Barlow Condensed Light"/>
              <a:cs typeface="Barlow Condensed Light"/>
              <a:sym typeface="Barlow Condensed Light"/>
            </a:endParaRPr>
          </a:p>
        </p:txBody>
      </p:sp>
      <p:sp>
        <p:nvSpPr>
          <p:cNvPr id="111" name="Google Shape;111;g1df1c168c0b_0_1066"/>
          <p:cNvSpPr txBox="1">
            <a:spLocks noGrp="1"/>
          </p:cNvSpPr>
          <p:nvPr>
            <p:ph type="body" idx="3"/>
          </p:nvPr>
        </p:nvSpPr>
        <p:spPr>
          <a:xfrm>
            <a:off x="6288002" y="1344711"/>
            <a:ext cx="5484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g1df1c168c0b_0_1066"/>
          <p:cNvSpPr txBox="1">
            <a:spLocks noGrp="1"/>
          </p:cNvSpPr>
          <p:nvPr>
            <p:ph type="body" idx="4"/>
          </p:nvPr>
        </p:nvSpPr>
        <p:spPr>
          <a:xfrm>
            <a:off x="6288002" y="1921683"/>
            <a:ext cx="5484000" cy="419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»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g1df1c168c0b_0_1066"/>
          <p:cNvSpPr/>
          <p:nvPr/>
        </p:nvSpPr>
        <p:spPr>
          <a:xfrm>
            <a:off x="432000" y="432000"/>
            <a:ext cx="84900" cy="69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Barlow Condensed Light"/>
              <a:ea typeface="Barlow Condensed Light"/>
              <a:cs typeface="Barlow Condensed Light"/>
              <a:sym typeface="Barlow Condensed Light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 Column">
  <p:cSld name="5 Column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oogle Shape;115;g1df1c168c0b_0_1084"/>
          <p:cNvGrpSpPr/>
          <p:nvPr/>
        </p:nvGrpSpPr>
        <p:grpSpPr>
          <a:xfrm>
            <a:off x="80526" y="-103108"/>
            <a:ext cx="7308543" cy="7654798"/>
            <a:chOff x="0" y="-115809"/>
            <a:chExt cx="7308543" cy="7654798"/>
          </a:xfrm>
        </p:grpSpPr>
        <p:pic>
          <p:nvPicPr>
            <p:cNvPr id="116" name="Google Shape;116;g1df1c168c0b_0_1084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>
              <a:off x="0" y="66674"/>
              <a:ext cx="3248899" cy="36480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7" name="Google Shape;117;g1df1c168c0b_0_1084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8224439">
              <a:off x="3252350" y="502111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8" name="Google Shape;118;g1df1c168c0b_0_1084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-7815977">
              <a:off x="1534075" y="3296468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9" name="Google Shape;119;g1df1c168c0b_0_1084"/>
          <p:cNvGrpSpPr/>
          <p:nvPr/>
        </p:nvGrpSpPr>
        <p:grpSpPr>
          <a:xfrm rot="2081666">
            <a:off x="5533497" y="82775"/>
            <a:ext cx="7308549" cy="7654804"/>
            <a:chOff x="0" y="-115809"/>
            <a:chExt cx="7308543" cy="7654798"/>
          </a:xfrm>
        </p:grpSpPr>
        <p:pic>
          <p:nvPicPr>
            <p:cNvPr id="120" name="Google Shape;120;g1df1c168c0b_0_1084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>
              <a:off x="0" y="66674"/>
              <a:ext cx="3248899" cy="36480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" name="Google Shape;121;g1df1c168c0b_0_1084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8224439">
              <a:off x="3252350" y="502111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" name="Google Shape;122;g1df1c168c0b_0_1084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-7815977">
              <a:off x="1534075" y="3296468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3" name="Google Shape;123;g1df1c168c0b_0_1084"/>
          <p:cNvSpPr txBox="1">
            <a:spLocks noGrp="1"/>
          </p:cNvSpPr>
          <p:nvPr>
            <p:ph type="body" idx="1"/>
          </p:nvPr>
        </p:nvSpPr>
        <p:spPr>
          <a:xfrm>
            <a:off x="432000" y="2308364"/>
            <a:ext cx="21600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»"/>
              <a:defRPr>
                <a:solidFill>
                  <a:srgbClr val="3F3F3F"/>
                </a:solidFill>
              </a:defRPr>
            </a:lvl1pPr>
            <a:lvl2pPr marL="914400" lvl="1" indent="-3937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2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4" name="Google Shape;124;g1df1c168c0b_0_1084"/>
          <p:cNvSpPr txBox="1">
            <a:spLocks noGrp="1"/>
          </p:cNvSpPr>
          <p:nvPr>
            <p:ph type="body" idx="2"/>
          </p:nvPr>
        </p:nvSpPr>
        <p:spPr>
          <a:xfrm>
            <a:off x="2726412" y="2308364"/>
            <a:ext cx="21606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»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g1df1c168c0b_0_1084"/>
          <p:cNvSpPr txBox="1">
            <a:spLocks noGrp="1"/>
          </p:cNvSpPr>
          <p:nvPr>
            <p:ph type="body" idx="3"/>
          </p:nvPr>
        </p:nvSpPr>
        <p:spPr>
          <a:xfrm>
            <a:off x="5021412" y="2308364"/>
            <a:ext cx="21606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»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g1df1c168c0b_0_1084"/>
          <p:cNvSpPr txBox="1">
            <a:spLocks noGrp="1"/>
          </p:cNvSpPr>
          <p:nvPr>
            <p:ph type="body" idx="4"/>
          </p:nvPr>
        </p:nvSpPr>
        <p:spPr>
          <a:xfrm>
            <a:off x="7316412" y="2308364"/>
            <a:ext cx="21606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»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g1df1c168c0b_0_1084"/>
          <p:cNvSpPr txBox="1">
            <a:spLocks noGrp="1"/>
          </p:cNvSpPr>
          <p:nvPr>
            <p:ph type="body" idx="5"/>
          </p:nvPr>
        </p:nvSpPr>
        <p:spPr>
          <a:xfrm>
            <a:off x="9611412" y="2308364"/>
            <a:ext cx="21606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»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8" name="Google Shape;128;g1df1c168c0b_0_1084"/>
          <p:cNvSpPr txBox="1">
            <a:spLocks noGrp="1"/>
          </p:cNvSpPr>
          <p:nvPr>
            <p:ph type="ftr" idx="11"/>
          </p:nvPr>
        </p:nvSpPr>
        <p:spPr>
          <a:xfrm>
            <a:off x="1401710" y="6356350"/>
            <a:ext cx="3145200" cy="365100"/>
          </a:xfrm>
          <a:prstGeom prst="rect">
            <a:avLst/>
          </a:prstGeom>
          <a:noFill/>
          <a:ln w="9525" cap="flat" cmpd="sng">
            <a:solidFill>
              <a:srgbClr val="F2F2F2">
                <a:alpha val="4941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g1df1c168c0b_0_1084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00" cy="365100"/>
          </a:xfrm>
          <a:prstGeom prst="rect">
            <a:avLst/>
          </a:prstGeom>
          <a:solidFill>
            <a:srgbClr val="F2F2F2">
              <a:alpha val="49410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0" name="Google Shape;130;g1df1c168c0b_0_1084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40000" cy="695700"/>
          </a:xfrm>
          <a:prstGeom prst="rect">
            <a:avLst/>
          </a:prstGeom>
          <a:solidFill>
            <a:srgbClr val="F2F2F2">
              <a:alpha val="49410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g1df1c168c0b_0_1084"/>
          <p:cNvSpPr/>
          <p:nvPr/>
        </p:nvSpPr>
        <p:spPr>
          <a:xfrm>
            <a:off x="432000" y="432000"/>
            <a:ext cx="84900" cy="69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Barlow Condensed Light"/>
              <a:ea typeface="Barlow Condensed Light"/>
              <a:cs typeface="Barlow Condensed Light"/>
              <a:sym typeface="Barlow Condensed Light"/>
            </a:endParaRPr>
          </a:p>
        </p:txBody>
      </p:sp>
      <p:sp>
        <p:nvSpPr>
          <p:cNvPr id="132" name="Google Shape;132;g1df1c168c0b_0_1084"/>
          <p:cNvSpPr txBox="1">
            <a:spLocks noGrp="1"/>
          </p:cNvSpPr>
          <p:nvPr>
            <p:ph type="body" idx="6"/>
          </p:nvPr>
        </p:nvSpPr>
        <p:spPr>
          <a:xfrm>
            <a:off x="645459" y="1260000"/>
            <a:ext cx="11125800" cy="4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None/>
              <a:defRPr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6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2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3" name="Google Shape;133;g1df1c168c0b_0_1084"/>
          <p:cNvSpPr/>
          <p:nvPr/>
        </p:nvSpPr>
        <p:spPr>
          <a:xfrm>
            <a:off x="432000" y="432000"/>
            <a:ext cx="84900" cy="69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Barlow Condensed Light"/>
              <a:ea typeface="Barlow Condensed Light"/>
              <a:cs typeface="Barlow Condensed Light"/>
              <a:sym typeface="Barlow Condensed Light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">
  <p:cSld name="3 Column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oogle Shape;135;g1df1c168c0b_0_1104"/>
          <p:cNvGrpSpPr/>
          <p:nvPr/>
        </p:nvGrpSpPr>
        <p:grpSpPr>
          <a:xfrm rot="2081666">
            <a:off x="5533497" y="82775"/>
            <a:ext cx="7308549" cy="7654804"/>
            <a:chOff x="0" y="-115809"/>
            <a:chExt cx="7308543" cy="7654798"/>
          </a:xfrm>
        </p:grpSpPr>
        <p:pic>
          <p:nvPicPr>
            <p:cNvPr id="136" name="Google Shape;136;g1df1c168c0b_0_1104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>
              <a:off x="0" y="66674"/>
              <a:ext cx="3248899" cy="36480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7" name="Google Shape;137;g1df1c168c0b_0_1104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8224439">
              <a:off x="3252350" y="502111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8" name="Google Shape;138;g1df1c168c0b_0_1104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-7815977">
              <a:off x="1534075" y="3296468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39" name="Google Shape;139;g1df1c168c0b_0_1104"/>
          <p:cNvGrpSpPr/>
          <p:nvPr/>
        </p:nvGrpSpPr>
        <p:grpSpPr>
          <a:xfrm>
            <a:off x="80526" y="-103108"/>
            <a:ext cx="7308543" cy="7654798"/>
            <a:chOff x="0" y="-115809"/>
            <a:chExt cx="7308543" cy="7654798"/>
          </a:xfrm>
        </p:grpSpPr>
        <p:pic>
          <p:nvPicPr>
            <p:cNvPr id="140" name="Google Shape;140;g1df1c168c0b_0_1104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>
              <a:off x="0" y="66674"/>
              <a:ext cx="3248899" cy="36480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" name="Google Shape;141;g1df1c168c0b_0_1104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8224439">
              <a:off x="3252350" y="502111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" name="Google Shape;142;g1df1c168c0b_0_1104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-7815977">
              <a:off x="1534075" y="3296468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3" name="Google Shape;143;g1df1c168c0b_0_1104"/>
          <p:cNvSpPr txBox="1">
            <a:spLocks noGrp="1"/>
          </p:cNvSpPr>
          <p:nvPr>
            <p:ph type="body" idx="1"/>
          </p:nvPr>
        </p:nvSpPr>
        <p:spPr>
          <a:xfrm>
            <a:off x="432000" y="2223246"/>
            <a:ext cx="3600000" cy="389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»"/>
              <a:defRPr>
                <a:solidFill>
                  <a:srgbClr val="3F3F3F"/>
                </a:solidFill>
              </a:defRPr>
            </a:lvl1pPr>
            <a:lvl2pPr marL="914400" lvl="1" indent="-3937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2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g1df1c168c0b_0_1104"/>
          <p:cNvSpPr txBox="1">
            <a:spLocks noGrp="1"/>
          </p:cNvSpPr>
          <p:nvPr>
            <p:ph type="body" idx="2"/>
          </p:nvPr>
        </p:nvSpPr>
        <p:spPr>
          <a:xfrm>
            <a:off x="4301550" y="2223246"/>
            <a:ext cx="3600600" cy="389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»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5" name="Google Shape;145;g1df1c168c0b_0_1104"/>
          <p:cNvSpPr txBox="1">
            <a:spLocks noGrp="1"/>
          </p:cNvSpPr>
          <p:nvPr>
            <p:ph type="body" idx="3"/>
          </p:nvPr>
        </p:nvSpPr>
        <p:spPr>
          <a:xfrm>
            <a:off x="8171550" y="2223246"/>
            <a:ext cx="3600600" cy="389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»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6" name="Google Shape;146;g1df1c168c0b_0_1104"/>
          <p:cNvSpPr txBox="1">
            <a:spLocks noGrp="1"/>
          </p:cNvSpPr>
          <p:nvPr>
            <p:ph type="ftr" idx="11"/>
          </p:nvPr>
        </p:nvSpPr>
        <p:spPr>
          <a:xfrm>
            <a:off x="1401710" y="6356350"/>
            <a:ext cx="3145200" cy="365100"/>
          </a:xfrm>
          <a:prstGeom prst="rect">
            <a:avLst/>
          </a:prstGeom>
          <a:noFill/>
          <a:ln w="9525" cap="flat" cmpd="sng">
            <a:solidFill>
              <a:srgbClr val="F2F2F2">
                <a:alpha val="4941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g1df1c168c0b_0_1104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00" cy="365100"/>
          </a:xfrm>
          <a:prstGeom prst="rect">
            <a:avLst/>
          </a:prstGeom>
          <a:solidFill>
            <a:srgbClr val="F2F2F2">
              <a:alpha val="49410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7F7F7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8" name="Google Shape;148;g1df1c168c0b_0_1104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40000" cy="695700"/>
          </a:xfrm>
          <a:prstGeom prst="rect">
            <a:avLst/>
          </a:prstGeom>
          <a:solidFill>
            <a:srgbClr val="F2F2F2">
              <a:alpha val="49410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1df1c168c0b_0_1104"/>
          <p:cNvSpPr/>
          <p:nvPr/>
        </p:nvSpPr>
        <p:spPr>
          <a:xfrm>
            <a:off x="432000" y="432000"/>
            <a:ext cx="84900" cy="69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Barlow Condensed Light"/>
              <a:ea typeface="Barlow Condensed Light"/>
              <a:cs typeface="Barlow Condensed Light"/>
              <a:sym typeface="Barlow Condensed Light"/>
            </a:endParaRPr>
          </a:p>
        </p:txBody>
      </p:sp>
      <p:sp>
        <p:nvSpPr>
          <p:cNvPr id="150" name="Google Shape;150;g1df1c168c0b_0_1104"/>
          <p:cNvSpPr txBox="1">
            <a:spLocks noGrp="1"/>
          </p:cNvSpPr>
          <p:nvPr>
            <p:ph type="body" idx="4"/>
          </p:nvPr>
        </p:nvSpPr>
        <p:spPr>
          <a:xfrm>
            <a:off x="636494" y="1260000"/>
            <a:ext cx="11134800" cy="4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None/>
              <a:defRPr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6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2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1" name="Google Shape;151;g1df1c168c0b_0_1104"/>
          <p:cNvSpPr/>
          <p:nvPr/>
        </p:nvSpPr>
        <p:spPr>
          <a:xfrm>
            <a:off x="432000" y="432000"/>
            <a:ext cx="84900" cy="69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Barlow Condensed Light"/>
              <a:ea typeface="Barlow Condensed Light"/>
              <a:cs typeface="Barlow Condensed Light"/>
              <a:sym typeface="Barlow Condensed Light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Google Shape;153;g1df1c168c0b_0_1122"/>
          <p:cNvGrpSpPr/>
          <p:nvPr/>
        </p:nvGrpSpPr>
        <p:grpSpPr>
          <a:xfrm>
            <a:off x="80526" y="-103108"/>
            <a:ext cx="7308543" cy="7654798"/>
            <a:chOff x="0" y="-115809"/>
            <a:chExt cx="7308543" cy="7654798"/>
          </a:xfrm>
        </p:grpSpPr>
        <p:pic>
          <p:nvPicPr>
            <p:cNvPr id="154" name="Google Shape;154;g1df1c168c0b_0_1122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>
              <a:off x="0" y="66674"/>
              <a:ext cx="3248899" cy="36480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5" name="Google Shape;155;g1df1c168c0b_0_1122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8224439">
              <a:off x="3252350" y="502111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" name="Google Shape;156;g1df1c168c0b_0_1122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-7815977">
              <a:off x="1534075" y="3296468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7" name="Google Shape;157;g1df1c168c0b_0_1122"/>
          <p:cNvGrpSpPr/>
          <p:nvPr/>
        </p:nvGrpSpPr>
        <p:grpSpPr>
          <a:xfrm rot="2081666">
            <a:off x="5533497" y="82775"/>
            <a:ext cx="7308549" cy="7654804"/>
            <a:chOff x="0" y="-115809"/>
            <a:chExt cx="7308543" cy="7654798"/>
          </a:xfrm>
        </p:grpSpPr>
        <p:pic>
          <p:nvPicPr>
            <p:cNvPr id="158" name="Google Shape;158;g1df1c168c0b_0_1122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>
              <a:off x="0" y="66674"/>
              <a:ext cx="3248899" cy="36480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9" name="Google Shape;159;g1df1c168c0b_0_1122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8224439">
              <a:off x="3252350" y="502111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0" name="Google Shape;160;g1df1c168c0b_0_1122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-7815977">
              <a:off x="1534075" y="3296468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1" name="Google Shape;161;g1df1c168c0b_0_1122"/>
          <p:cNvSpPr txBox="1">
            <a:spLocks noGrp="1"/>
          </p:cNvSpPr>
          <p:nvPr>
            <p:ph type="body" idx="1"/>
          </p:nvPr>
        </p:nvSpPr>
        <p:spPr>
          <a:xfrm>
            <a:off x="432000" y="1361872"/>
            <a:ext cx="5472000" cy="47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»"/>
              <a:defRPr>
                <a:solidFill>
                  <a:srgbClr val="3F3F3F"/>
                </a:solidFill>
              </a:defRPr>
            </a:lvl1pPr>
            <a:lvl2pPr marL="914400" lvl="1" indent="-3937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2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2" name="Google Shape;162;g1df1c168c0b_0_1122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00" cy="365100"/>
          </a:xfrm>
          <a:prstGeom prst="rect">
            <a:avLst/>
          </a:prstGeom>
          <a:solidFill>
            <a:srgbClr val="F2F2F2">
              <a:alpha val="49410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3" name="Google Shape;163;g1df1c168c0b_0_1122"/>
          <p:cNvSpPr txBox="1">
            <a:spLocks noGrp="1"/>
          </p:cNvSpPr>
          <p:nvPr>
            <p:ph type="ftr" idx="11"/>
          </p:nvPr>
        </p:nvSpPr>
        <p:spPr>
          <a:xfrm>
            <a:off x="1401710" y="6356350"/>
            <a:ext cx="3145200" cy="365100"/>
          </a:xfrm>
          <a:prstGeom prst="rect">
            <a:avLst/>
          </a:prstGeom>
          <a:noFill/>
          <a:ln w="9525" cap="flat" cmpd="sng">
            <a:solidFill>
              <a:srgbClr val="F2F2F2">
                <a:alpha val="4941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g1df1c168c0b_0_1122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40000" cy="695700"/>
          </a:xfrm>
          <a:prstGeom prst="rect">
            <a:avLst/>
          </a:prstGeom>
          <a:solidFill>
            <a:srgbClr val="F2F2F2">
              <a:alpha val="49410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g1df1c168c0b_0_1122"/>
          <p:cNvSpPr/>
          <p:nvPr/>
        </p:nvSpPr>
        <p:spPr>
          <a:xfrm>
            <a:off x="432000" y="432000"/>
            <a:ext cx="84900" cy="69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Barlow Condensed Light"/>
              <a:ea typeface="Barlow Condensed Light"/>
              <a:cs typeface="Barlow Condensed Light"/>
              <a:sym typeface="Barlow Condensed Light"/>
            </a:endParaRPr>
          </a:p>
        </p:txBody>
      </p:sp>
      <p:sp>
        <p:nvSpPr>
          <p:cNvPr id="166" name="Google Shape;166;g1df1c168c0b_0_1122"/>
          <p:cNvSpPr txBox="1">
            <a:spLocks noGrp="1"/>
          </p:cNvSpPr>
          <p:nvPr>
            <p:ph type="body" idx="2"/>
          </p:nvPr>
        </p:nvSpPr>
        <p:spPr>
          <a:xfrm>
            <a:off x="6172199" y="1361873"/>
            <a:ext cx="5599800" cy="47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»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7" name="Google Shape;167;g1df1c168c0b_0_1122"/>
          <p:cNvSpPr/>
          <p:nvPr/>
        </p:nvSpPr>
        <p:spPr>
          <a:xfrm>
            <a:off x="432000" y="432000"/>
            <a:ext cx="84900" cy="69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Barlow Condensed Light"/>
              <a:ea typeface="Barlow Condensed Light"/>
              <a:cs typeface="Barlow Condensed Light"/>
              <a:sym typeface="Barlow Condensed Ligh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1df1c168c0b_0_989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9" name="Google Shape;19;g1df1c168c0b_0_98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Photo">
  <p:cSld name="Large Photo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df1c168c0b_0_1138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191400"/>
          </a:xfrm>
          <a:prstGeom prst="rect">
            <a:avLst/>
          </a:prstGeom>
          <a:noFill/>
          <a:ln>
            <a:noFill/>
          </a:ln>
        </p:spPr>
      </p:sp>
      <p:sp>
        <p:nvSpPr>
          <p:cNvPr id="170" name="Google Shape;170;g1df1c168c0b_0_1138"/>
          <p:cNvSpPr txBox="1">
            <a:spLocks noGrp="1"/>
          </p:cNvSpPr>
          <p:nvPr>
            <p:ph type="body" idx="1"/>
          </p:nvPr>
        </p:nvSpPr>
        <p:spPr>
          <a:xfrm>
            <a:off x="432000" y="5231739"/>
            <a:ext cx="5472000" cy="539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None/>
              <a:defRPr>
                <a:solidFill>
                  <a:srgbClr val="3F3F3F"/>
                </a:solidFill>
              </a:defRPr>
            </a:lvl1pPr>
            <a:lvl2pPr marL="914400" lvl="1" indent="-3937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2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1" name="Google Shape;171;g1df1c168c0b_0_1138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00" cy="365100"/>
          </a:xfrm>
          <a:prstGeom prst="rect">
            <a:avLst/>
          </a:prstGeom>
          <a:solidFill>
            <a:srgbClr val="F2F2F2">
              <a:alpha val="49410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1" u="none" strike="noStrike" cap="none">
                <a:solidFill>
                  <a:srgbClr val="3F3F3F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2" name="Google Shape;172;g1df1c168c0b_0_1138"/>
          <p:cNvSpPr txBox="1">
            <a:spLocks noGrp="1"/>
          </p:cNvSpPr>
          <p:nvPr>
            <p:ph type="ftr" idx="11"/>
          </p:nvPr>
        </p:nvSpPr>
        <p:spPr>
          <a:xfrm>
            <a:off x="1401710" y="6356350"/>
            <a:ext cx="3145200" cy="365100"/>
          </a:xfrm>
          <a:prstGeom prst="rect">
            <a:avLst/>
          </a:prstGeom>
          <a:noFill/>
          <a:ln w="9525" cap="flat" cmpd="sng">
            <a:solidFill>
              <a:srgbClr val="F2F2F2">
                <a:alpha val="4941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73" name="Google Shape;173;g1df1c168c0b_0_1138"/>
          <p:cNvGrpSpPr/>
          <p:nvPr/>
        </p:nvGrpSpPr>
        <p:grpSpPr>
          <a:xfrm>
            <a:off x="80526" y="-103108"/>
            <a:ext cx="7308543" cy="7654798"/>
            <a:chOff x="0" y="-115809"/>
            <a:chExt cx="7308543" cy="7654798"/>
          </a:xfrm>
        </p:grpSpPr>
        <p:pic>
          <p:nvPicPr>
            <p:cNvPr id="174" name="Google Shape;174;g1df1c168c0b_0_1138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>
              <a:off x="0" y="66674"/>
              <a:ext cx="3248899" cy="36480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5" name="Google Shape;175;g1df1c168c0b_0_1138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8224439">
              <a:off x="3252350" y="502111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6" name="Google Shape;176;g1df1c168c0b_0_1138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-7815977">
              <a:off x="1534075" y="3296468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77" name="Google Shape;177;g1df1c168c0b_0_1138"/>
          <p:cNvGrpSpPr/>
          <p:nvPr/>
        </p:nvGrpSpPr>
        <p:grpSpPr>
          <a:xfrm rot="2081666">
            <a:off x="5533497" y="82775"/>
            <a:ext cx="7308549" cy="7654804"/>
            <a:chOff x="0" y="-115809"/>
            <a:chExt cx="7308543" cy="7654798"/>
          </a:xfrm>
        </p:grpSpPr>
        <p:pic>
          <p:nvPicPr>
            <p:cNvPr id="178" name="Google Shape;178;g1df1c168c0b_0_1138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>
              <a:off x="0" y="66674"/>
              <a:ext cx="3248899" cy="36480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" name="Google Shape;179;g1df1c168c0b_0_1138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8224439">
              <a:off x="3252350" y="502111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0" name="Google Shape;180;g1df1c168c0b_0_1138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-7815977">
              <a:off x="1534075" y="3296468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1" name="Google Shape;181;g1df1c168c0b_0_1138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40000" cy="695700"/>
          </a:xfrm>
          <a:prstGeom prst="rect">
            <a:avLst/>
          </a:prstGeom>
          <a:solidFill>
            <a:srgbClr val="F2F2F2">
              <a:alpha val="49410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 You ">
  <p:cSld name="Thank You 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df1c168c0b_0_1152"/>
          <p:cNvSpPr txBox="1">
            <a:spLocks noGrp="1"/>
          </p:cNvSpPr>
          <p:nvPr>
            <p:ph type="title"/>
          </p:nvPr>
        </p:nvSpPr>
        <p:spPr>
          <a:xfrm>
            <a:off x="1" y="0"/>
            <a:ext cx="5105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720000" tIns="0" rIns="72000" bIns="21600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5000"/>
              <a:buFont typeface="Barlow Semi Condensed SemiBold"/>
              <a:buNone/>
              <a:defRPr sz="5000" b="0" i="1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84" name="Google Shape;184;g1df1c168c0b_0_1152"/>
          <p:cNvGrpSpPr/>
          <p:nvPr/>
        </p:nvGrpSpPr>
        <p:grpSpPr>
          <a:xfrm>
            <a:off x="5614551" y="-90116"/>
            <a:ext cx="7308543" cy="7654798"/>
            <a:chOff x="0" y="-115809"/>
            <a:chExt cx="7308543" cy="7654798"/>
          </a:xfrm>
        </p:grpSpPr>
        <p:pic>
          <p:nvPicPr>
            <p:cNvPr id="185" name="Google Shape;185;g1df1c168c0b_0_1152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>
              <a:off x="0" y="66674"/>
              <a:ext cx="3248899" cy="36480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6" name="Google Shape;186;g1df1c168c0b_0_1152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8224439">
              <a:off x="3252350" y="502111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" name="Google Shape;187;g1df1c168c0b_0_1152" descr="A picture containing logo&#10;&#10;Description automatically generated"/>
            <p:cNvPicPr preferRelativeResize="0"/>
            <p:nvPr/>
          </p:nvPicPr>
          <p:blipFill rotWithShape="1">
            <a:blip r:embed="rId2">
              <a:alphaModFix amt="50000"/>
            </a:blip>
            <a:srcRect t="1386" b="22856"/>
            <a:stretch/>
          </p:blipFill>
          <p:spPr>
            <a:xfrm rot="-7815977">
              <a:off x="1534075" y="3296468"/>
              <a:ext cx="3248899" cy="36480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8" name="Google Shape;188;g1df1c168c0b_0_1152"/>
          <p:cNvSpPr txBox="1">
            <a:spLocks noGrp="1"/>
          </p:cNvSpPr>
          <p:nvPr>
            <p:ph type="body" idx="1"/>
          </p:nvPr>
        </p:nvSpPr>
        <p:spPr>
          <a:xfrm>
            <a:off x="769601" y="4807513"/>
            <a:ext cx="3201300" cy="2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None/>
              <a:defRPr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6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2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9" name="Google Shape;189;g1df1c168c0b_0_1152"/>
          <p:cNvSpPr txBox="1">
            <a:spLocks noGrp="1"/>
          </p:cNvSpPr>
          <p:nvPr>
            <p:ph type="body" idx="2"/>
          </p:nvPr>
        </p:nvSpPr>
        <p:spPr>
          <a:xfrm>
            <a:off x="769601" y="5185801"/>
            <a:ext cx="3201300" cy="2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None/>
              <a:defRPr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6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2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0" name="Google Shape;190;g1df1c168c0b_0_1152"/>
          <p:cNvSpPr txBox="1">
            <a:spLocks noGrp="1"/>
          </p:cNvSpPr>
          <p:nvPr>
            <p:ph type="body" idx="3"/>
          </p:nvPr>
        </p:nvSpPr>
        <p:spPr>
          <a:xfrm>
            <a:off x="769601" y="5564089"/>
            <a:ext cx="4127400" cy="2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None/>
              <a:defRPr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6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2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1" name="Google Shape;191;g1df1c168c0b_0_1152"/>
          <p:cNvSpPr txBox="1">
            <a:spLocks noGrp="1"/>
          </p:cNvSpPr>
          <p:nvPr>
            <p:ph type="body" idx="4"/>
          </p:nvPr>
        </p:nvSpPr>
        <p:spPr>
          <a:xfrm>
            <a:off x="769601" y="5942377"/>
            <a:ext cx="3201300" cy="2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None/>
              <a:defRPr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6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2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2" name="Google Shape;192;g1df1c168c0b_0_1152"/>
          <p:cNvSpPr>
            <a:spLocks noGrp="1"/>
          </p:cNvSpPr>
          <p:nvPr>
            <p:ph type="pic" idx="5"/>
          </p:nvPr>
        </p:nvSpPr>
        <p:spPr>
          <a:xfrm>
            <a:off x="6814781" y="1573212"/>
            <a:ext cx="4097400" cy="3711600"/>
          </a:xfrm>
          <a:prstGeom prst="rect">
            <a:avLst/>
          </a:prstGeom>
          <a:noFill/>
          <a:ln>
            <a:noFill/>
          </a:ln>
        </p:spPr>
      </p:sp>
      <p:pic>
        <p:nvPicPr>
          <p:cNvPr id="193" name="Google Shape;193;g1df1c168c0b_0_1152" descr="Icon - Us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6648" y="4893367"/>
            <a:ext cx="218900" cy="21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g1df1c168c0b_0_1152" descr="Icon - Smart Phon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6648" y="5302127"/>
            <a:ext cx="218900" cy="21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g1df1c168c0b_0_1152" descr="Icon Email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6648" y="5669845"/>
            <a:ext cx="218900" cy="21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g1df1c168c0b_0_1152" descr="Link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9789" y="6037563"/>
            <a:ext cx="244786" cy="244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g1df1c168c0b_0_1152"/>
          <p:cNvPicPr preferRelativeResize="0"/>
          <p:nvPr/>
        </p:nvPicPr>
        <p:blipFill rotWithShape="1">
          <a:blip r:embed="rId7">
            <a:alphaModFix/>
          </a:blip>
          <a:srcRect t="5475" b="5484"/>
          <a:stretch/>
        </p:blipFill>
        <p:spPr>
          <a:xfrm>
            <a:off x="10733018" y="6282349"/>
            <a:ext cx="1039193" cy="376518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g1df1c168c0b_0_1152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1df1c168c0b_0_992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g1df1c168c0b_0_99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g1df1c168c0b_0_99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1df1c168c0b_0_99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g1df1c168c0b_0_996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7" name="Google Shape;27;g1df1c168c0b_0_996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8" name="Google Shape;28;g1df1c168c0b_0_99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g1df1c168c0b_0_100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g1df1c168c0b_0_100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1df1c168c0b_0_1004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34" name="Google Shape;34;g1df1c168c0b_0_1004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5" name="Google Shape;35;g1df1c168c0b_0_100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1df1c168c0b_0_100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38" name="Google Shape;38;g1df1c168c0b_0_100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1df1c168c0b_0_1011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g1df1c168c0b_0_1011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42" name="Google Shape;42;g1df1c168c0b_0_1011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43" name="Google Shape;43;g1df1c168c0b_0_1011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g1df1c168c0b_0_101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df1c168c0b_0_1017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47" name="Google Shape;47;g1df1c168c0b_0_101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df1c168c0b_0_98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g1df1c168c0b_0_98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1pPr>
            <a:lvl2pPr marL="914400" lvl="1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2pPr>
            <a:lvl3pPr marL="1371600" lvl="2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3pPr>
            <a:lvl4pPr marL="1828800" lvl="3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4pPr>
            <a:lvl5pPr marL="2286000" lvl="4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5pPr>
            <a:lvl6pPr marL="2743200" lvl="5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6pPr>
            <a:lvl7pPr marL="3200400" lvl="6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7pPr>
            <a:lvl8pPr marL="3657600" lvl="7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8pPr>
            <a:lvl9pPr marL="4114800" lvl="8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g1df1c168c0b_0_98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  <p:sldLayoutId id="2147483720" r:id="rId20"/>
    <p:sldLayoutId id="2147483721" r:id="rId2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7_FDB85DF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Relationship Id="rId5" Type="http://schemas.openxmlformats.org/officeDocument/2006/relationships/hyperlink" Target="https://scholar.uprm.edu/handle/20.500.11801/3035" TargetMode="External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jurnalbaca.pdii.lipi.go.id/baca/article/view/125/95" TargetMode="External"/><Relationship Id="rId7" Type="http://schemas.openxmlformats.org/officeDocument/2006/relationships/hyperlink" Target="https://doi.org/10.1080/03615260802380411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doi.org/10.1045/january2005-foster" TargetMode="External"/><Relationship Id="rId5" Type="http://schemas.openxmlformats.org/officeDocument/2006/relationships/hyperlink" Target="https://doi.org/10.7710/2162-3309.1167" TargetMode="External"/><Relationship Id="rId4" Type="http://schemas.openxmlformats.org/officeDocument/2006/relationships/hyperlink" Target="https://scholar.uprm.edu/handle/20.500.11801/749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doi.org/10.7710/2162-3309.2166" TargetMode="External"/><Relationship Id="rId7" Type="http://schemas.openxmlformats.org/officeDocument/2006/relationships/hyperlink" Target="https://doi.org/10.7710/2162-3309.1208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choice360.org/research/the-evolving-institutional-repository-landscape/" TargetMode="External"/><Relationship Id="rId5" Type="http://schemas.openxmlformats.org/officeDocument/2006/relationships/hyperlink" Target="https://doi.org/10.1108/LHT-12-2017-0266" TargetMode="External"/><Relationship Id="rId4" Type="http://schemas.openxmlformats.org/officeDocument/2006/relationships/hyperlink" Target="https://doi.org/10.1108/0024253111111307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6.tmp"/><Relationship Id="rId4" Type="http://schemas.openxmlformats.org/officeDocument/2006/relationships/image" Target="../media/image15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6.tmp"/><Relationship Id="rId4" Type="http://schemas.openxmlformats.org/officeDocument/2006/relationships/image" Target="../media/image15.tm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tmp"/><Relationship Id="rId13" Type="http://schemas.openxmlformats.org/officeDocument/2006/relationships/image" Target="../media/image26.png"/><Relationship Id="rId3" Type="http://schemas.openxmlformats.org/officeDocument/2006/relationships/image" Target="../media/image17.png"/><Relationship Id="rId7" Type="http://schemas.openxmlformats.org/officeDocument/2006/relationships/image" Target="../media/image20.tmp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.png"/><Relationship Id="rId11" Type="http://schemas.openxmlformats.org/officeDocument/2006/relationships/image" Target="../media/image24.tmp"/><Relationship Id="rId5" Type="http://schemas.openxmlformats.org/officeDocument/2006/relationships/image" Target="../media/image19.png"/><Relationship Id="rId10" Type="http://schemas.openxmlformats.org/officeDocument/2006/relationships/image" Target="../media/image23.tmp"/><Relationship Id="rId4" Type="http://schemas.openxmlformats.org/officeDocument/2006/relationships/image" Target="../media/image18.png"/><Relationship Id="rId9" Type="http://schemas.openxmlformats.org/officeDocument/2006/relationships/image" Target="../media/image22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9000"/>
            <a:lum/>
          </a:blip>
          <a:srcRect/>
          <a:stretch>
            <a:fillRect l="40000"/>
          </a:stretch>
        </a:blip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df1c168c0b_0_6"/>
          <p:cNvSpPr txBox="1"/>
          <p:nvPr/>
        </p:nvSpPr>
        <p:spPr>
          <a:xfrm>
            <a:off x="150934" y="1584959"/>
            <a:ext cx="5459504" cy="1292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-US" sz="2400" b="1" dirty="0" err="1">
                <a:solidFill>
                  <a:schemeClr val="dk1"/>
                </a:solidFill>
              </a:rPr>
              <a:t>Identificación</a:t>
            </a:r>
            <a:r>
              <a:rPr lang="en-US" sz="2400" b="1" dirty="0">
                <a:solidFill>
                  <a:schemeClr val="dk1"/>
                </a:solidFill>
              </a:rPr>
              <a:t> de </a:t>
            </a:r>
            <a:r>
              <a:rPr lang="en-US" sz="2400" b="1" dirty="0" err="1">
                <a:solidFill>
                  <a:schemeClr val="dk1"/>
                </a:solidFill>
              </a:rPr>
              <a:t>desafíos</a:t>
            </a:r>
            <a:r>
              <a:rPr lang="en-US" sz="2400" b="1" dirty="0">
                <a:solidFill>
                  <a:schemeClr val="dk1"/>
                </a:solidFill>
              </a:rPr>
              <a:t> y </a:t>
            </a:r>
            <a:r>
              <a:rPr lang="en-US" sz="2400" b="1" dirty="0" err="1">
                <a:solidFill>
                  <a:schemeClr val="dk1"/>
                </a:solidFill>
              </a:rPr>
              <a:t>aprovechamiento</a:t>
            </a:r>
            <a:r>
              <a:rPr lang="en-US" sz="2400" b="1" dirty="0">
                <a:solidFill>
                  <a:schemeClr val="dk1"/>
                </a:solidFill>
              </a:rPr>
              <a:t> de </a:t>
            </a:r>
            <a:r>
              <a:rPr lang="en-US" sz="2400" b="1" dirty="0" err="1">
                <a:solidFill>
                  <a:schemeClr val="dk1"/>
                </a:solidFill>
              </a:rPr>
              <a:t>oportunidades</a:t>
            </a:r>
            <a:r>
              <a:rPr lang="en-US" sz="2400" b="1" dirty="0">
                <a:solidFill>
                  <a:schemeClr val="dk1"/>
                </a:solidFill>
              </a:rPr>
              <a:t> de </a:t>
            </a:r>
            <a:r>
              <a:rPr lang="en-US" sz="2400" b="1" dirty="0" err="1">
                <a:solidFill>
                  <a:schemeClr val="dk1"/>
                </a:solidFill>
              </a:rPr>
              <a:t>colaboración</a:t>
            </a:r>
            <a:r>
              <a:rPr lang="en-US" sz="2400" b="1" dirty="0">
                <a:solidFill>
                  <a:schemeClr val="dk1"/>
                </a:solidFill>
              </a:rPr>
              <a:t> </a:t>
            </a:r>
            <a:r>
              <a:rPr lang="en-US" sz="2400" b="1" dirty="0" err="1">
                <a:solidFill>
                  <a:schemeClr val="dk1"/>
                </a:solidFill>
              </a:rPr>
              <a:t>multidisciplinaria</a:t>
            </a:r>
            <a:endParaRPr lang="en-US" sz="2400" b="1" dirty="0">
              <a:solidFill>
                <a:schemeClr val="dk1"/>
              </a:solidFill>
            </a:endParaRPr>
          </a:p>
        </p:txBody>
      </p:sp>
      <p:sp>
        <p:nvSpPr>
          <p:cNvPr id="205" name="Google Shape;205;g1df1c168c0b_0_6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  <p:pic>
        <p:nvPicPr>
          <p:cNvPr id="206" name="Google Shape;206;g1df1c168c0b_0_6"/>
          <p:cNvPicPr preferRelativeResize="0">
            <a:picLocks noGrp="1"/>
          </p:cNvPicPr>
          <p:nvPr>
            <p:ph type="pic" idx="2"/>
          </p:nvPr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2F4E140-303D-5CC9-3F91-323AA72DCE16}"/>
              </a:ext>
            </a:extLst>
          </p:cNvPr>
          <p:cNvSpPr txBox="1"/>
          <p:nvPr/>
        </p:nvSpPr>
        <p:spPr>
          <a:xfrm>
            <a:off x="152399" y="2958352"/>
            <a:ext cx="4984375" cy="23504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Prof. Jaquelina Alvarez</a:t>
            </a:r>
          </a:p>
          <a:p>
            <a:r>
              <a:rPr lang="en-US" sz="2400" dirty="0"/>
              <a:t>Prof. José J. Morales Benítez</a:t>
            </a:r>
          </a:p>
          <a:p>
            <a:r>
              <a:rPr lang="en-US" sz="2400" dirty="0"/>
              <a:t>Prof. Grisell Rodríguez</a:t>
            </a:r>
          </a:p>
          <a:p>
            <a:pPr>
              <a:spcBef>
                <a:spcPts val="1000"/>
              </a:spcBef>
            </a:pPr>
            <a:r>
              <a:rPr lang="en-US" sz="2400" dirty="0"/>
              <a:t>Universidad de Puerto Rico, Recinto de Mayagüez</a:t>
            </a:r>
            <a:endParaRPr lang="en-US" dirty="0"/>
          </a:p>
          <a:p>
            <a:pPr>
              <a:lnSpc>
                <a:spcPct val="150000"/>
              </a:lnSpc>
            </a:pPr>
            <a:endParaRPr lang="en-US"/>
          </a:p>
        </p:txBody>
      </p:sp>
      <p:pic>
        <p:nvPicPr>
          <p:cNvPr id="3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FA07F7A7-BBD0-20FE-2AFF-F0DA06F123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2189" y="5975256"/>
            <a:ext cx="1174378" cy="869017"/>
          </a:xfrm>
          <a:prstGeom prst="rect">
            <a:avLst/>
          </a:prstGeom>
        </p:spPr>
      </p:pic>
      <p:pic>
        <p:nvPicPr>
          <p:cNvPr id="4" name="Picture 4" descr="A picture containing text, outdoor, sign, alcohol&#10;&#10;Description automatically generated">
            <a:extLst>
              <a:ext uri="{FF2B5EF4-FFF2-40B4-BE49-F238E27FC236}">
                <a16:creationId xmlns:a16="http://schemas.microsoft.com/office/drawing/2014/main" id="{87DEB1D7-CD6C-AFB8-0DAB-2B63859D90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2259" y="5972735"/>
            <a:ext cx="818592" cy="820272"/>
          </a:xfrm>
          <a:prstGeom prst="rect">
            <a:avLst/>
          </a:prstGeom>
        </p:spPr>
      </p:pic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8991CF18-704D-2696-993E-87B6F42EFB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52850" y="6068825"/>
            <a:ext cx="1055595" cy="726702"/>
          </a:xfrm>
          <a:prstGeom prst="rect">
            <a:avLst/>
          </a:prstGeom>
        </p:spPr>
      </p:pic>
      <p:pic>
        <p:nvPicPr>
          <p:cNvPr id="6" name="Picture 6" descr="Logo&#10;&#10;Description automatically generated">
            <a:extLst>
              <a:ext uri="{FF2B5EF4-FFF2-40B4-BE49-F238E27FC236}">
                <a16:creationId xmlns:a16="http://schemas.microsoft.com/office/drawing/2014/main" id="{4296629C-002A-899C-5DFF-C4607B4A3E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93341" y="5898388"/>
            <a:ext cx="824754" cy="8972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2D0B5A-A0C6-A1FF-599B-F927832B8A06}"/>
              </a:ext>
            </a:extLst>
          </p:cNvPr>
          <p:cNvSpPr txBox="1"/>
          <p:nvPr/>
        </p:nvSpPr>
        <p:spPr>
          <a:xfrm>
            <a:off x="152399" y="510988"/>
            <a:ext cx="5943599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b="1" err="1">
                <a:solidFill>
                  <a:schemeClr val="dk1"/>
                </a:solidFill>
              </a:rPr>
              <a:t>Estrategias</a:t>
            </a:r>
            <a:r>
              <a:rPr lang="en-US" sz="3200" b="1">
                <a:solidFill>
                  <a:schemeClr val="dk1"/>
                </a:solidFill>
              </a:rPr>
              <a:t> para </a:t>
            </a:r>
            <a:r>
              <a:rPr lang="en-US" sz="3200" b="1" err="1">
                <a:solidFill>
                  <a:schemeClr val="dk1"/>
                </a:solidFill>
              </a:rPr>
              <a:t>hacer</a:t>
            </a:r>
            <a:r>
              <a:rPr lang="en-US" sz="3200" b="1">
                <a:solidFill>
                  <a:schemeClr val="dk1"/>
                </a:solidFill>
              </a:rPr>
              <a:t> </a:t>
            </a:r>
            <a:r>
              <a:rPr lang="en-US" sz="3200" b="1" err="1">
                <a:solidFill>
                  <a:schemeClr val="dk1"/>
                </a:solidFill>
              </a:rPr>
              <a:t>crecerun</a:t>
            </a:r>
            <a:r>
              <a:rPr lang="en-US" sz="3200" b="1">
                <a:solidFill>
                  <a:schemeClr val="dk1"/>
                </a:solidFill>
              </a:rPr>
              <a:t> </a:t>
            </a:r>
            <a:r>
              <a:rPr lang="en-US" sz="3200" b="1" err="1">
                <a:solidFill>
                  <a:schemeClr val="dk1"/>
                </a:solidFill>
              </a:rPr>
              <a:t>repositorio</a:t>
            </a:r>
            <a:r>
              <a:rPr lang="en-US" sz="3200" b="1">
                <a:solidFill>
                  <a:schemeClr val="dk1"/>
                </a:solidFill>
              </a:rPr>
              <a:t> </a:t>
            </a:r>
            <a:r>
              <a:rPr lang="en-US" sz="3200" b="1" err="1">
                <a:solidFill>
                  <a:schemeClr val="dk1"/>
                </a:solidFill>
              </a:rPr>
              <a:t>institucional</a:t>
            </a:r>
            <a:r>
              <a:rPr lang="en-US" sz="3200" b="1">
                <a:solidFill>
                  <a:schemeClr val="dk1"/>
                </a:solidFill>
              </a:rPr>
              <a:t>:</a:t>
            </a:r>
            <a:endParaRPr lang="en-US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844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83435" cy="695740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/>
          <a:p>
            <a:r>
              <a:rPr lang="en-US" err="1"/>
              <a:t>Atraer</a:t>
            </a:r>
            <a:r>
              <a:rPr lang="en-US"/>
              <a:t> </a:t>
            </a:r>
            <a:r>
              <a:rPr lang="en-US" err="1"/>
              <a:t>depósitos</a:t>
            </a:r>
            <a:r>
              <a:rPr lang="en-US"/>
              <a:t> de </a:t>
            </a:r>
            <a:r>
              <a:rPr lang="en-US" err="1"/>
              <a:t>docentes</a:t>
            </a:r>
            <a:r>
              <a:rPr lang="en-US"/>
              <a:t> es un </a:t>
            </a:r>
            <a:r>
              <a:rPr lang="en-US" err="1"/>
              <a:t>desafío</a:t>
            </a:r>
            <a:r>
              <a:rPr lang="en-US"/>
              <a:t> </a:t>
            </a:r>
            <a:r>
              <a:rPr lang="en-US" err="1"/>
              <a:t>frecuente</a:t>
            </a:r>
            <a:endParaRPr lang="en-US"/>
          </a:p>
        </p:txBody>
      </p:sp>
      <p:sp>
        <p:nvSpPr>
          <p:cNvPr id="236" name="Google Shape;236;p5"/>
          <p:cNvSpPr txBox="1">
            <a:spLocks noGrp="1"/>
          </p:cNvSpPr>
          <p:nvPr>
            <p:ph type="body" idx="1"/>
          </p:nvPr>
        </p:nvSpPr>
        <p:spPr>
          <a:xfrm>
            <a:off x="432000" y="1361872"/>
            <a:ext cx="11340000" cy="475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None/>
            </a:pPr>
            <a:r>
              <a:rPr lang="en-US" sz="2800" err="1"/>
              <a:t>Scholar@UPRM</a:t>
            </a:r>
            <a:r>
              <a:rPr lang="en-US" sz="2800" dirty="0"/>
              <a:t> se </a:t>
            </a:r>
            <a:r>
              <a:rPr lang="en-US" sz="2800" err="1"/>
              <a:t>estableció</a:t>
            </a:r>
            <a:r>
              <a:rPr lang="en-US" sz="2800" dirty="0"/>
              <a:t> con un </a:t>
            </a:r>
            <a:r>
              <a:rPr lang="en-US" sz="2800" err="1"/>
              <a:t>modelo</a:t>
            </a:r>
            <a:r>
              <a:rPr lang="en-US" sz="2800" dirty="0"/>
              <a:t> de </a:t>
            </a:r>
            <a:r>
              <a:rPr lang="en-US" sz="2800" err="1"/>
              <a:t>autoarchivo</a:t>
            </a:r>
            <a:r>
              <a:rPr lang="en-US" sz="2800" dirty="0"/>
              <a:t>, </a:t>
            </a:r>
            <a:r>
              <a:rPr lang="en-US" sz="2800" err="1"/>
              <a:t>en</a:t>
            </a:r>
            <a:r>
              <a:rPr lang="en-US" sz="2800" dirty="0"/>
              <a:t> </a:t>
            </a:r>
            <a:r>
              <a:rPr lang="en-US" sz="2800" err="1"/>
              <a:t>el</a:t>
            </a:r>
            <a:r>
              <a:rPr lang="en-US" sz="2800" dirty="0"/>
              <a:t> </a:t>
            </a:r>
            <a:r>
              <a:rPr lang="en-US" sz="2800" err="1"/>
              <a:t>cual</a:t>
            </a:r>
            <a:r>
              <a:rPr lang="en-US" sz="2800" dirty="0"/>
              <a:t> </a:t>
            </a:r>
            <a:r>
              <a:rPr lang="en-US" sz="2800" err="1"/>
              <a:t>los</a:t>
            </a:r>
            <a:r>
              <a:rPr lang="en-US" sz="2800" dirty="0"/>
              <a:t> </a:t>
            </a:r>
            <a:r>
              <a:rPr lang="en-US" sz="2800" err="1"/>
              <a:t>docentes</a:t>
            </a:r>
            <a:r>
              <a:rPr lang="en-US" sz="2800" dirty="0"/>
              <a:t> </a:t>
            </a:r>
            <a:r>
              <a:rPr lang="en-US" sz="2800" err="1"/>
              <a:t>depositan</a:t>
            </a:r>
            <a:r>
              <a:rPr lang="en-US" sz="2800" dirty="0"/>
              <a:t> </a:t>
            </a:r>
            <a:r>
              <a:rPr lang="en-US" sz="2800" err="1"/>
              <a:t>ellos</a:t>
            </a:r>
            <a:r>
              <a:rPr lang="en-US" sz="2800" dirty="0"/>
              <a:t> </a:t>
            </a:r>
            <a:r>
              <a:rPr lang="en-US" sz="2800" err="1"/>
              <a:t>mismos</a:t>
            </a:r>
            <a:r>
              <a:rPr lang="en-US" sz="2800" dirty="0"/>
              <a:t> sus </a:t>
            </a:r>
            <a:r>
              <a:rPr lang="en-US" sz="2800" err="1"/>
              <a:t>obras</a:t>
            </a:r>
            <a:r>
              <a:rPr lang="en-US" sz="2800" dirty="0"/>
              <a:t> a la </a:t>
            </a:r>
            <a:r>
              <a:rPr lang="en-US" sz="2800" err="1"/>
              <a:t>plataforma</a:t>
            </a:r>
            <a:r>
              <a:rPr lang="en-US" sz="2800" dirty="0"/>
              <a:t>. No obstante, </a:t>
            </a:r>
            <a:r>
              <a:rPr lang="en-US" sz="2800" err="1"/>
              <a:t>pocos</a:t>
            </a:r>
            <a:r>
              <a:rPr lang="en-US" sz="2800" dirty="0"/>
              <a:t> </a:t>
            </a:r>
            <a:r>
              <a:rPr lang="en-US" sz="2800" err="1"/>
              <a:t>docentes</a:t>
            </a:r>
            <a:r>
              <a:rPr lang="en-US" sz="2800" dirty="0"/>
              <a:t> lo </a:t>
            </a:r>
            <a:r>
              <a:rPr lang="en-US" sz="2800" err="1"/>
              <a:t>han</a:t>
            </a:r>
            <a:r>
              <a:rPr lang="en-US" sz="2800" dirty="0"/>
              <a:t> </a:t>
            </a:r>
            <a:r>
              <a:rPr lang="en-US" sz="2800" err="1"/>
              <a:t>hecho</a:t>
            </a:r>
            <a:r>
              <a:rPr lang="en-US" sz="2800" dirty="0"/>
              <a:t>.</a:t>
            </a:r>
          </a:p>
          <a:p>
            <a:pPr>
              <a:buNone/>
            </a:pPr>
            <a:r>
              <a:rPr lang="en-US" sz="2800" dirty="0"/>
              <a:t>Nuestra </a:t>
            </a:r>
            <a:r>
              <a:rPr lang="en-US" sz="2800" dirty="0" err="1"/>
              <a:t>situación</a:t>
            </a:r>
            <a:r>
              <a:rPr lang="en-US" sz="2800" dirty="0"/>
              <a:t> </a:t>
            </a:r>
            <a:r>
              <a:rPr lang="en-US" sz="2800" dirty="0" err="1"/>
              <a:t>está</a:t>
            </a:r>
            <a:r>
              <a:rPr lang="en-US" sz="2800" dirty="0"/>
              <a:t> </a:t>
            </a:r>
            <a:r>
              <a:rPr lang="en-US" sz="2800" dirty="0" err="1"/>
              <a:t>lejos</a:t>
            </a:r>
            <a:r>
              <a:rPr lang="en-US" sz="2800" dirty="0"/>
              <a:t> de ser </a:t>
            </a:r>
            <a:r>
              <a:rPr lang="en-US" sz="2800" dirty="0" err="1"/>
              <a:t>única</a:t>
            </a:r>
            <a:r>
              <a:rPr lang="en-US" sz="2800" dirty="0"/>
              <a:t>; ha </a:t>
            </a:r>
            <a:r>
              <a:rPr lang="en-US" sz="2800" dirty="0" err="1"/>
              <a:t>sido</a:t>
            </a:r>
            <a:r>
              <a:rPr lang="en-US" sz="2800" dirty="0"/>
              <a:t> </a:t>
            </a:r>
            <a:r>
              <a:rPr lang="en-US" sz="2800" dirty="0" err="1"/>
              <a:t>reportada</a:t>
            </a:r>
            <a:r>
              <a:rPr lang="en-US" sz="2800" dirty="0"/>
              <a:t> </a:t>
            </a:r>
            <a:r>
              <a:rPr lang="en-US" sz="2800" dirty="0" err="1"/>
              <a:t>frecuentemente</a:t>
            </a:r>
            <a:r>
              <a:rPr lang="en-US" sz="2800" dirty="0"/>
              <a:t> </a:t>
            </a:r>
            <a:r>
              <a:rPr lang="en-US" sz="2800" dirty="0" err="1"/>
              <a:t>en</a:t>
            </a:r>
            <a:r>
              <a:rPr lang="en-US" sz="2800" dirty="0"/>
              <a:t> la </a:t>
            </a:r>
            <a:r>
              <a:rPr lang="en-US" sz="2800" dirty="0" err="1"/>
              <a:t>literatura</a:t>
            </a:r>
            <a:r>
              <a:rPr lang="en-US" sz="2800" dirty="0"/>
              <a:t>. La </a:t>
            </a:r>
            <a:r>
              <a:rPr lang="en-US" sz="2800" dirty="0" err="1"/>
              <a:t>dificultad</a:t>
            </a:r>
            <a:r>
              <a:rPr lang="en-US" sz="2800" dirty="0"/>
              <a:t> de </a:t>
            </a:r>
            <a:r>
              <a:rPr lang="en-US" sz="2800" dirty="0" err="1"/>
              <a:t>convencer</a:t>
            </a:r>
            <a:r>
              <a:rPr lang="en-US" sz="2800" dirty="0"/>
              <a:t> a </a:t>
            </a:r>
            <a:r>
              <a:rPr lang="en-US" sz="2800" dirty="0" err="1"/>
              <a:t>los</a:t>
            </a:r>
            <a:r>
              <a:rPr lang="en-US" sz="2800" dirty="0"/>
              <a:t> </a:t>
            </a:r>
            <a:r>
              <a:rPr lang="en-US" sz="2800" dirty="0" err="1"/>
              <a:t>docentes</a:t>
            </a:r>
            <a:r>
              <a:rPr lang="en-US" sz="2800" dirty="0"/>
              <a:t> de que </a:t>
            </a:r>
            <a:r>
              <a:rPr lang="en-US" sz="2800" dirty="0" err="1"/>
              <a:t>depositen</a:t>
            </a:r>
            <a:r>
              <a:rPr lang="en-US" sz="2800" dirty="0"/>
              <a:t> sus </a:t>
            </a:r>
            <a:r>
              <a:rPr lang="en-US" sz="2800" dirty="0" err="1"/>
              <a:t>obras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 </a:t>
            </a:r>
            <a:r>
              <a:rPr lang="en-US" sz="2800" dirty="0" err="1"/>
              <a:t>repositorio</a:t>
            </a:r>
            <a:r>
              <a:rPr lang="en-US" sz="2800" dirty="0"/>
              <a:t> </a:t>
            </a:r>
            <a:r>
              <a:rPr lang="en-US" sz="2800" dirty="0" err="1"/>
              <a:t>institucionales</a:t>
            </a:r>
            <a:r>
              <a:rPr lang="en-US" sz="2800" dirty="0"/>
              <a:t> es un </a:t>
            </a:r>
            <a:r>
              <a:rPr lang="en-US" sz="2800" dirty="0" err="1"/>
              <a:t>reto</a:t>
            </a:r>
            <a:r>
              <a:rPr lang="en-US" sz="2800" dirty="0"/>
              <a:t> que </a:t>
            </a:r>
            <a:r>
              <a:rPr lang="en-US" sz="2800" dirty="0" err="1"/>
              <a:t>enfrentan</a:t>
            </a:r>
            <a:r>
              <a:rPr lang="en-US" sz="2800" dirty="0"/>
              <a:t> </a:t>
            </a:r>
            <a:r>
              <a:rPr lang="en-US" sz="2800" dirty="0" err="1"/>
              <a:t>bibliotecas</a:t>
            </a:r>
            <a:r>
              <a:rPr lang="en-US" sz="2800" dirty="0"/>
              <a:t> 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muchas</a:t>
            </a:r>
            <a:r>
              <a:rPr lang="en-US" sz="2800" dirty="0"/>
              <a:t> </a:t>
            </a:r>
            <a:r>
              <a:rPr lang="en-US" sz="2800" dirty="0" err="1"/>
              <a:t>universidades</a:t>
            </a:r>
            <a:r>
              <a:rPr lang="en-US" sz="2800" dirty="0"/>
              <a:t> (</a:t>
            </a:r>
            <a:r>
              <a:rPr lang="en-US" sz="2800" dirty="0" err="1"/>
              <a:t>Abrizah</a:t>
            </a:r>
            <a:r>
              <a:rPr lang="en-US" sz="2800" dirty="0"/>
              <a:t>, 2010; </a:t>
            </a:r>
            <a:r>
              <a:rPr lang="en-US" sz="2800" dirty="0" err="1"/>
              <a:t>Ammarukleart</a:t>
            </a:r>
            <a:r>
              <a:rPr lang="en-US" sz="2800" dirty="0"/>
              <a:t>, 2017; Dubinsky, 2014; Foster &amp; Gibbons, 2005; Gaffney, 2008; Hazzard &amp; Towery, 2017; Jain, 2011; Joo et al., 2019; Luther, 2018; Zhang et al., 2015).</a:t>
            </a:r>
          </a:p>
          <a:p>
            <a:pPr>
              <a:buNone/>
            </a:pPr>
            <a:r>
              <a:rPr lang="en-US" dirty="0"/>
              <a:t>   </a:t>
            </a:r>
          </a:p>
          <a:p>
            <a:pPr>
              <a:buNone/>
            </a:pPr>
            <a:endParaRPr lang="en-US"/>
          </a:p>
        </p:txBody>
      </p:sp>
      <p:sp>
        <p:nvSpPr>
          <p:cNvPr id="237" name="Google Shape;237;p5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pic>
        <p:nvPicPr>
          <p:cNvPr id="238" name="Google Shape;238;p5"/>
          <p:cNvPicPr preferRelativeResize="0">
            <a:picLocks noGrp="1"/>
          </p:cNvPicPr>
          <p:nvPr>
            <p:ph type="pic" idx="2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7576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83435" cy="695740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/>
          <a:p>
            <a:r>
              <a:rPr lang="en-US" err="1"/>
              <a:t>Decidimos</a:t>
            </a:r>
            <a:r>
              <a:rPr lang="en-US"/>
              <a:t> </a:t>
            </a:r>
            <a:r>
              <a:rPr lang="en-US" err="1"/>
              <a:t>convertir</a:t>
            </a:r>
            <a:r>
              <a:rPr lang="en-US"/>
              <a:t> </a:t>
            </a:r>
            <a:r>
              <a:rPr lang="en-US" err="1"/>
              <a:t>este</a:t>
            </a:r>
            <a:r>
              <a:rPr lang="en-US"/>
              <a:t> </a:t>
            </a:r>
            <a:r>
              <a:rPr lang="en-US" err="1"/>
              <a:t>desafío</a:t>
            </a:r>
            <a:r>
              <a:rPr lang="en-US"/>
              <a:t> </a:t>
            </a:r>
            <a:r>
              <a:rPr lang="en-US" err="1"/>
              <a:t>en</a:t>
            </a:r>
            <a:r>
              <a:rPr lang="en-US"/>
              <a:t> </a:t>
            </a:r>
            <a:r>
              <a:rPr lang="en-US" err="1"/>
              <a:t>una</a:t>
            </a:r>
            <a:r>
              <a:rPr lang="en-US"/>
              <a:t> </a:t>
            </a:r>
            <a:r>
              <a:rPr lang="en-US" err="1"/>
              <a:t>oportunidad</a:t>
            </a:r>
          </a:p>
        </p:txBody>
      </p:sp>
      <p:sp>
        <p:nvSpPr>
          <p:cNvPr id="236" name="Google Shape;236;p5"/>
          <p:cNvSpPr txBox="1">
            <a:spLocks noGrp="1"/>
          </p:cNvSpPr>
          <p:nvPr>
            <p:ph type="body" idx="1"/>
          </p:nvPr>
        </p:nvSpPr>
        <p:spPr>
          <a:xfrm>
            <a:off x="432000" y="1361872"/>
            <a:ext cx="11340000" cy="475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None/>
            </a:pPr>
            <a:r>
              <a:rPr lang="en-US" sz="2500" err="1"/>
              <a:t>Diseñamos</a:t>
            </a:r>
            <a:r>
              <a:rPr lang="en-US" sz="2500" dirty="0"/>
              <a:t> un </a:t>
            </a:r>
            <a:r>
              <a:rPr lang="en-US" sz="2500" err="1"/>
              <a:t>estudio</a:t>
            </a:r>
            <a:r>
              <a:rPr lang="en-US" sz="2500" dirty="0"/>
              <a:t> para </a:t>
            </a:r>
            <a:r>
              <a:rPr lang="en-US" sz="2500" err="1"/>
              <a:t>investigar</a:t>
            </a:r>
            <a:r>
              <a:rPr lang="en-US" sz="2500" dirty="0"/>
              <a:t> </a:t>
            </a:r>
            <a:r>
              <a:rPr lang="en-US" sz="2500" err="1"/>
              <a:t>cuáles</a:t>
            </a:r>
            <a:r>
              <a:rPr lang="en-US" sz="2500" dirty="0"/>
              <a:t> </a:t>
            </a:r>
            <a:r>
              <a:rPr lang="en-US" sz="2500" err="1"/>
              <a:t>eran</a:t>
            </a:r>
            <a:r>
              <a:rPr lang="en-US" sz="2500" dirty="0"/>
              <a:t> las </a:t>
            </a:r>
            <a:r>
              <a:rPr lang="en-US" sz="2500" err="1"/>
              <a:t>percepciones</a:t>
            </a:r>
            <a:r>
              <a:rPr lang="en-US" sz="2500" dirty="0"/>
              <a:t> de </a:t>
            </a:r>
            <a:r>
              <a:rPr lang="en-US" sz="2500" err="1"/>
              <a:t>los</a:t>
            </a:r>
            <a:r>
              <a:rPr lang="en-US" sz="2500" dirty="0"/>
              <a:t> </a:t>
            </a:r>
            <a:r>
              <a:rPr lang="en-US" sz="2500" err="1"/>
              <a:t>docentes</a:t>
            </a:r>
            <a:r>
              <a:rPr lang="en-US" sz="2500" dirty="0"/>
              <a:t> del </a:t>
            </a:r>
            <a:r>
              <a:rPr lang="en-US" sz="2500" err="1"/>
              <a:t>recinto</a:t>
            </a:r>
            <a:r>
              <a:rPr lang="en-US" sz="2500" dirty="0"/>
              <a:t> </a:t>
            </a:r>
            <a:r>
              <a:rPr lang="en-US" sz="2500" err="1"/>
              <a:t>sobre</a:t>
            </a:r>
            <a:r>
              <a:rPr lang="en-US" sz="2500" dirty="0"/>
              <a:t> </a:t>
            </a:r>
            <a:r>
              <a:rPr lang="en-US" sz="2500" err="1"/>
              <a:t>Scholar@UPRM</a:t>
            </a:r>
            <a:r>
              <a:rPr lang="en-US" sz="2500" dirty="0"/>
              <a:t> y </a:t>
            </a:r>
            <a:r>
              <a:rPr lang="en-US" sz="2500" err="1"/>
              <a:t>qué</a:t>
            </a:r>
            <a:r>
              <a:rPr lang="en-US" sz="2500" dirty="0"/>
              <a:t> </a:t>
            </a:r>
            <a:r>
              <a:rPr lang="en-US" sz="2500" err="1"/>
              <a:t>factores</a:t>
            </a:r>
            <a:r>
              <a:rPr lang="en-US" sz="2500" dirty="0"/>
              <a:t> </a:t>
            </a:r>
            <a:r>
              <a:rPr lang="en-US" sz="2500" err="1"/>
              <a:t>los</a:t>
            </a:r>
            <a:r>
              <a:rPr lang="en-US" sz="2500" dirty="0"/>
              <a:t> </a:t>
            </a:r>
            <a:r>
              <a:rPr lang="en-US" sz="2500" err="1"/>
              <a:t>inhibían</a:t>
            </a:r>
            <a:r>
              <a:rPr lang="en-US" sz="2500" dirty="0"/>
              <a:t> de </a:t>
            </a:r>
            <a:r>
              <a:rPr lang="en-US" sz="2500" err="1"/>
              <a:t>depositar</a:t>
            </a:r>
            <a:r>
              <a:rPr lang="en-US" sz="2500" dirty="0"/>
              <a:t> sus </a:t>
            </a:r>
            <a:r>
              <a:rPr lang="en-US" sz="2500" err="1"/>
              <a:t>obras</a:t>
            </a:r>
            <a:r>
              <a:rPr lang="en-US" sz="2500" dirty="0"/>
              <a:t>.</a:t>
            </a:r>
          </a:p>
          <a:p>
            <a:pPr>
              <a:buNone/>
            </a:pPr>
            <a:r>
              <a:rPr lang="en-US" sz="2500" dirty="0"/>
              <a:t>Se </a:t>
            </a:r>
            <a:r>
              <a:rPr lang="en-US" sz="2500" dirty="0" err="1"/>
              <a:t>distribuyó</a:t>
            </a:r>
            <a:r>
              <a:rPr lang="en-US" sz="2500" dirty="0"/>
              <a:t> un </a:t>
            </a:r>
            <a:r>
              <a:rPr lang="en-US" sz="2500" dirty="0" err="1"/>
              <a:t>cuestionario</a:t>
            </a:r>
            <a:r>
              <a:rPr lang="en-US" sz="2500" dirty="0"/>
              <a:t> entre la </a:t>
            </a:r>
            <a:r>
              <a:rPr lang="en-US" sz="2500" dirty="0" err="1"/>
              <a:t>comunidad</a:t>
            </a:r>
            <a:r>
              <a:rPr lang="en-US" sz="2500" dirty="0"/>
              <a:t> </a:t>
            </a:r>
            <a:r>
              <a:rPr lang="en-US" sz="2500" dirty="0" err="1"/>
              <a:t>docente</a:t>
            </a:r>
            <a:r>
              <a:rPr lang="en-US" sz="2500" dirty="0"/>
              <a:t> a fines del 2021. Luego, se </a:t>
            </a:r>
            <a:r>
              <a:rPr lang="en-US" sz="2500" dirty="0" err="1"/>
              <a:t>analizaron</a:t>
            </a:r>
            <a:r>
              <a:rPr lang="en-US" sz="2500" dirty="0"/>
              <a:t> </a:t>
            </a:r>
            <a:r>
              <a:rPr lang="en-US" sz="2500" dirty="0" err="1"/>
              <a:t>los</a:t>
            </a:r>
            <a:r>
              <a:rPr lang="en-US" sz="2500" dirty="0"/>
              <a:t> </a:t>
            </a:r>
            <a:r>
              <a:rPr lang="en-US" sz="2500" dirty="0" err="1"/>
              <a:t>datos</a:t>
            </a:r>
            <a:r>
              <a:rPr lang="en-US" sz="2500" dirty="0"/>
              <a:t> y se </a:t>
            </a:r>
            <a:r>
              <a:rPr lang="en-US" sz="2500" dirty="0" err="1"/>
              <a:t>redactó</a:t>
            </a:r>
            <a:r>
              <a:rPr lang="en-US" sz="2500" dirty="0"/>
              <a:t> un </a:t>
            </a:r>
            <a:r>
              <a:rPr lang="en-US" sz="2500" dirty="0" err="1"/>
              <a:t>artículo</a:t>
            </a:r>
            <a:r>
              <a:rPr lang="en-US" sz="2500" dirty="0"/>
              <a:t> para </a:t>
            </a:r>
            <a:r>
              <a:rPr lang="en-US" sz="2500" dirty="0" err="1"/>
              <a:t>informar</a:t>
            </a:r>
            <a:r>
              <a:rPr lang="en-US" sz="2500" dirty="0"/>
              <a:t> </a:t>
            </a:r>
            <a:r>
              <a:rPr lang="en-US" sz="2500" dirty="0" err="1"/>
              <a:t>los</a:t>
            </a:r>
            <a:r>
              <a:rPr lang="en-US" sz="2500" dirty="0"/>
              <a:t> </a:t>
            </a:r>
            <a:r>
              <a:rPr lang="en-US" sz="2500" dirty="0" err="1"/>
              <a:t>hallazgos</a:t>
            </a:r>
            <a:r>
              <a:rPr lang="en-US" sz="2500" dirty="0"/>
              <a:t> y </a:t>
            </a:r>
            <a:r>
              <a:rPr lang="en-US" sz="2500" dirty="0" err="1"/>
              <a:t>conclusiones</a:t>
            </a:r>
            <a:r>
              <a:rPr lang="en-US" sz="2500" dirty="0"/>
              <a:t>. Este </a:t>
            </a:r>
            <a:r>
              <a:rPr lang="en-US" sz="2500" dirty="0" err="1"/>
              <a:t>fue</a:t>
            </a:r>
            <a:r>
              <a:rPr lang="en-US" sz="2500" dirty="0"/>
              <a:t> </a:t>
            </a:r>
            <a:r>
              <a:rPr lang="en-US" sz="2500" dirty="0" err="1"/>
              <a:t>aceptado</a:t>
            </a:r>
            <a:r>
              <a:rPr lang="en-US" sz="2500" dirty="0"/>
              <a:t> </a:t>
            </a:r>
            <a:r>
              <a:rPr lang="en-US" sz="2500" dirty="0" err="1"/>
              <a:t>en</a:t>
            </a:r>
            <a:r>
              <a:rPr lang="en-US" sz="2500" dirty="0"/>
              <a:t> </a:t>
            </a:r>
            <a:r>
              <a:rPr lang="en-US" sz="2500" dirty="0" err="1"/>
              <a:t>abril</a:t>
            </a:r>
            <a:r>
              <a:rPr lang="en-US" sz="2500" dirty="0"/>
              <a:t> de 2023 para </a:t>
            </a:r>
            <a:r>
              <a:rPr lang="en-US" sz="2500" dirty="0" err="1"/>
              <a:t>publicación</a:t>
            </a:r>
            <a:r>
              <a:rPr lang="en-US" sz="2500" dirty="0"/>
              <a:t> </a:t>
            </a:r>
            <a:r>
              <a:rPr lang="en-US" sz="2500" dirty="0" err="1"/>
              <a:t>en</a:t>
            </a:r>
            <a:r>
              <a:rPr lang="en-US" sz="2500" dirty="0"/>
              <a:t> la </a:t>
            </a:r>
            <a:r>
              <a:rPr lang="en-US" sz="2500" dirty="0" err="1"/>
              <a:t>revista</a:t>
            </a:r>
            <a:r>
              <a:rPr lang="en-US" sz="2500" dirty="0"/>
              <a:t> </a:t>
            </a:r>
            <a:r>
              <a:rPr lang="en-US" sz="2500" dirty="0" err="1"/>
              <a:t>académica</a:t>
            </a:r>
            <a:r>
              <a:rPr lang="en-US" sz="2500" dirty="0"/>
              <a:t> de </a:t>
            </a:r>
            <a:r>
              <a:rPr lang="en-US" sz="2500" dirty="0" err="1"/>
              <a:t>ciencias</a:t>
            </a:r>
            <a:r>
              <a:rPr lang="en-US" sz="2500" dirty="0"/>
              <a:t> de la </a:t>
            </a:r>
            <a:r>
              <a:rPr lang="en-US" sz="2500" dirty="0" err="1"/>
              <a:t>información</a:t>
            </a:r>
            <a:r>
              <a:rPr lang="en-US" sz="2500" dirty="0"/>
              <a:t> </a:t>
            </a:r>
            <a:r>
              <a:rPr lang="en-US" sz="2500" i="1" dirty="0" err="1"/>
              <a:t>Acceso</a:t>
            </a:r>
            <a:r>
              <a:rPr lang="en-US" sz="2500" dirty="0"/>
              <a:t>.</a:t>
            </a:r>
            <a:endParaRPr lang="en-US" dirty="0"/>
          </a:p>
          <a:p>
            <a:pPr>
              <a:buNone/>
            </a:pPr>
            <a:r>
              <a:rPr lang="en-US" sz="2500" b="1" dirty="0"/>
              <a:t>Este </a:t>
            </a:r>
            <a:r>
              <a:rPr lang="en-US" sz="2500" b="1" dirty="0" err="1"/>
              <a:t>estudio</a:t>
            </a:r>
            <a:r>
              <a:rPr lang="en-US" sz="2500" b="1" dirty="0"/>
              <a:t> </a:t>
            </a:r>
            <a:r>
              <a:rPr lang="en-US" sz="2500" b="1" dirty="0" err="1"/>
              <a:t>nos</a:t>
            </a:r>
            <a:r>
              <a:rPr lang="en-US" sz="2500" b="1" dirty="0"/>
              <a:t> </a:t>
            </a:r>
            <a:r>
              <a:rPr lang="en-US" sz="2500" b="1" dirty="0" err="1"/>
              <a:t>rindió</a:t>
            </a:r>
            <a:r>
              <a:rPr lang="en-US" sz="2500" b="1" dirty="0"/>
              <a:t> </a:t>
            </a:r>
            <a:r>
              <a:rPr lang="en-US" sz="2500" b="1" dirty="0" err="1"/>
              <a:t>beneficios</a:t>
            </a:r>
            <a:r>
              <a:rPr lang="en-US" sz="2500" b="1" dirty="0"/>
              <a:t> </a:t>
            </a:r>
            <a:r>
              <a:rPr lang="en-US" sz="2500" b="1" dirty="0" err="1"/>
              <a:t>importantes</a:t>
            </a:r>
            <a:r>
              <a:rPr lang="en-US" sz="2500" b="1" dirty="0"/>
              <a:t>:</a:t>
            </a:r>
          </a:p>
          <a:p>
            <a:pPr>
              <a:buChar char="•"/>
            </a:pPr>
            <a:r>
              <a:rPr lang="en-US" sz="2500" dirty="0" err="1"/>
              <a:t>Obtuvimos</a:t>
            </a:r>
            <a:r>
              <a:rPr lang="en-US" sz="2500" dirty="0"/>
              <a:t> </a:t>
            </a:r>
            <a:r>
              <a:rPr lang="en-US" sz="2500" dirty="0" err="1"/>
              <a:t>una</a:t>
            </a:r>
            <a:r>
              <a:rPr lang="en-US" sz="2500" dirty="0"/>
              <a:t> idea </a:t>
            </a:r>
            <a:r>
              <a:rPr lang="en-US" sz="2500" dirty="0" err="1"/>
              <a:t>más</a:t>
            </a:r>
            <a:r>
              <a:rPr lang="en-US" sz="2500" dirty="0"/>
              <a:t> </a:t>
            </a:r>
            <a:r>
              <a:rPr lang="en-US" sz="2500" dirty="0" err="1"/>
              <a:t>clara</a:t>
            </a:r>
            <a:r>
              <a:rPr lang="en-US" sz="2500" dirty="0"/>
              <a:t> </a:t>
            </a:r>
            <a:r>
              <a:rPr lang="en-US" sz="2500" dirty="0" err="1"/>
              <a:t>sobre</a:t>
            </a:r>
            <a:r>
              <a:rPr lang="en-US" sz="2500" dirty="0"/>
              <a:t> las </a:t>
            </a:r>
            <a:r>
              <a:rPr lang="en-US" sz="2500" dirty="0" err="1"/>
              <a:t>opiniones</a:t>
            </a:r>
            <a:r>
              <a:rPr lang="en-US" sz="2500" dirty="0"/>
              <a:t>, </a:t>
            </a:r>
            <a:r>
              <a:rPr lang="en-US" sz="2500" dirty="0" err="1"/>
              <a:t>necesidades</a:t>
            </a:r>
            <a:r>
              <a:rPr lang="en-US" sz="2500" dirty="0"/>
              <a:t> y </a:t>
            </a:r>
            <a:r>
              <a:rPr lang="en-US" sz="2500" dirty="0" err="1"/>
              <a:t>dudas</a:t>
            </a:r>
            <a:r>
              <a:rPr lang="en-US" sz="2500" dirty="0"/>
              <a:t> de </a:t>
            </a:r>
            <a:r>
              <a:rPr lang="en-US" sz="2500" dirty="0" err="1"/>
              <a:t>los</a:t>
            </a:r>
            <a:r>
              <a:rPr lang="en-US" sz="2500" dirty="0"/>
              <a:t> </a:t>
            </a:r>
            <a:r>
              <a:rPr lang="en-US" sz="2500" dirty="0" err="1"/>
              <a:t>docentes</a:t>
            </a:r>
            <a:r>
              <a:rPr lang="en-US" sz="2500" dirty="0"/>
              <a:t> </a:t>
            </a:r>
            <a:r>
              <a:rPr lang="en-US" sz="2500" dirty="0" err="1"/>
              <a:t>respecto</a:t>
            </a:r>
            <a:r>
              <a:rPr lang="en-US" sz="2500" dirty="0"/>
              <a:t> al </a:t>
            </a:r>
            <a:r>
              <a:rPr lang="en-US" sz="2500" dirty="0" err="1"/>
              <a:t>repositorio</a:t>
            </a:r>
            <a:r>
              <a:rPr lang="en-US" sz="2500" dirty="0"/>
              <a:t> </a:t>
            </a:r>
            <a:r>
              <a:rPr lang="en-US" sz="2500" dirty="0" err="1"/>
              <a:t>institucional</a:t>
            </a:r>
            <a:r>
              <a:rPr lang="en-US" sz="2500" dirty="0"/>
              <a:t>.</a:t>
            </a:r>
          </a:p>
          <a:p>
            <a:pPr>
              <a:buChar char="•"/>
            </a:pPr>
            <a:r>
              <a:rPr lang="en-US" sz="2500" dirty="0"/>
              <a:t>Nos </a:t>
            </a:r>
            <a:r>
              <a:rPr lang="en-US" sz="2500" dirty="0" err="1"/>
              <a:t>permite</a:t>
            </a:r>
            <a:r>
              <a:rPr lang="en-US" sz="2500" dirty="0"/>
              <a:t> </a:t>
            </a:r>
            <a:r>
              <a:rPr lang="en-US" sz="2500" dirty="0" err="1"/>
              <a:t>elaborar</a:t>
            </a:r>
            <a:r>
              <a:rPr lang="en-US" sz="2500" dirty="0"/>
              <a:t> </a:t>
            </a:r>
            <a:r>
              <a:rPr lang="en-US" sz="2500" dirty="0" err="1"/>
              <a:t>modelos</a:t>
            </a:r>
            <a:r>
              <a:rPr lang="en-US" sz="2500" dirty="0"/>
              <a:t> de </a:t>
            </a:r>
            <a:r>
              <a:rPr lang="en-US" sz="2500" dirty="0" err="1"/>
              <a:t>servicio</a:t>
            </a:r>
            <a:r>
              <a:rPr lang="en-US" sz="2500" dirty="0"/>
              <a:t> y </a:t>
            </a:r>
            <a:r>
              <a:rPr lang="en-US" sz="2500" dirty="0" err="1"/>
              <a:t>estrategias</a:t>
            </a:r>
            <a:r>
              <a:rPr lang="en-US" sz="2500" dirty="0"/>
              <a:t> </a:t>
            </a:r>
            <a:r>
              <a:rPr lang="en-US" sz="2500" dirty="0" err="1"/>
              <a:t>más</a:t>
            </a:r>
            <a:r>
              <a:rPr lang="en-US" sz="2500" dirty="0"/>
              <a:t> </a:t>
            </a:r>
            <a:r>
              <a:rPr lang="en-US" sz="2500" dirty="0" err="1"/>
              <a:t>efectivas</a:t>
            </a:r>
            <a:r>
              <a:rPr lang="en-US" sz="2500" dirty="0"/>
              <a:t> para </a:t>
            </a:r>
            <a:r>
              <a:rPr lang="en-US" sz="2500" dirty="0" err="1"/>
              <a:t>fomentar</a:t>
            </a:r>
            <a:r>
              <a:rPr lang="en-US" sz="2500" dirty="0"/>
              <a:t> </a:t>
            </a:r>
            <a:r>
              <a:rPr lang="en-US" sz="2500" dirty="0" err="1"/>
              <a:t>el</a:t>
            </a:r>
            <a:r>
              <a:rPr lang="en-US" sz="2500" dirty="0"/>
              <a:t> </a:t>
            </a:r>
            <a:r>
              <a:rPr lang="en-US" sz="2500" dirty="0" err="1"/>
              <a:t>depósito</a:t>
            </a:r>
            <a:r>
              <a:rPr lang="en-US" sz="2500" dirty="0"/>
              <a:t> de las </a:t>
            </a:r>
            <a:r>
              <a:rPr lang="en-US" sz="2500" dirty="0" err="1"/>
              <a:t>obras</a:t>
            </a:r>
            <a:r>
              <a:rPr lang="en-US" sz="2500" dirty="0"/>
              <a:t> de </a:t>
            </a:r>
            <a:r>
              <a:rPr lang="en-US" sz="2500" dirty="0" err="1"/>
              <a:t>los</a:t>
            </a:r>
            <a:r>
              <a:rPr lang="en-US" sz="2500" dirty="0"/>
              <a:t> </a:t>
            </a:r>
            <a:r>
              <a:rPr lang="en-US" sz="2500" dirty="0" err="1"/>
              <a:t>docentes</a:t>
            </a:r>
            <a:r>
              <a:rPr lang="en-US" sz="2500" dirty="0"/>
              <a:t>.</a:t>
            </a:r>
            <a:r>
              <a:rPr lang="en-US" dirty="0"/>
              <a:t>  </a:t>
            </a:r>
          </a:p>
          <a:p>
            <a:pPr>
              <a:buNone/>
            </a:pPr>
            <a:endParaRPr lang="en-US"/>
          </a:p>
        </p:txBody>
      </p:sp>
      <p:sp>
        <p:nvSpPr>
          <p:cNvPr id="237" name="Google Shape;237;p5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pic>
        <p:nvPicPr>
          <p:cNvPr id="238" name="Google Shape;238;p5"/>
          <p:cNvPicPr preferRelativeResize="0">
            <a:picLocks noGrp="1"/>
          </p:cNvPicPr>
          <p:nvPr>
            <p:ph type="pic" idx="2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0038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83435" cy="695740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/>
          <a:p>
            <a:r>
              <a:rPr lang="en-US"/>
              <a:t>Factores que </a:t>
            </a:r>
            <a:r>
              <a:rPr lang="en-US" err="1"/>
              <a:t>inhibien</a:t>
            </a:r>
            <a:r>
              <a:rPr lang="en-US"/>
              <a:t> a </a:t>
            </a:r>
            <a:r>
              <a:rPr lang="en-US" err="1"/>
              <a:t>los</a:t>
            </a:r>
            <a:r>
              <a:rPr lang="en-US"/>
              <a:t> </a:t>
            </a:r>
            <a:r>
              <a:rPr lang="en-US" err="1"/>
              <a:t>docentes</a:t>
            </a:r>
            <a:r>
              <a:rPr lang="en-US"/>
              <a:t> de </a:t>
            </a:r>
            <a:r>
              <a:rPr lang="en-US" err="1"/>
              <a:t>depositar</a:t>
            </a:r>
            <a:endParaRPr lang="en-US"/>
          </a:p>
        </p:txBody>
      </p:sp>
      <p:sp>
        <p:nvSpPr>
          <p:cNvPr id="236" name="Google Shape;236;p5"/>
          <p:cNvSpPr txBox="1">
            <a:spLocks noGrp="1"/>
          </p:cNvSpPr>
          <p:nvPr>
            <p:ph type="body" idx="1"/>
          </p:nvPr>
        </p:nvSpPr>
        <p:spPr>
          <a:xfrm>
            <a:off x="432000" y="1361872"/>
            <a:ext cx="11340000" cy="475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2800" b="1" err="1"/>
              <a:t>Según</a:t>
            </a:r>
            <a:r>
              <a:rPr lang="en-US" sz="2800" b="1" dirty="0"/>
              <a:t> </a:t>
            </a:r>
            <a:r>
              <a:rPr lang="en-US" sz="2800" b="1" err="1"/>
              <a:t>nuestro</a:t>
            </a:r>
            <a:r>
              <a:rPr lang="en-US" sz="2800" b="1" dirty="0"/>
              <a:t> </a:t>
            </a:r>
            <a:r>
              <a:rPr lang="en-US" sz="2800" b="1" err="1"/>
              <a:t>estudio</a:t>
            </a:r>
            <a:r>
              <a:rPr lang="en-US" sz="2800" b="1" dirty="0"/>
              <a:t>, </a:t>
            </a:r>
            <a:r>
              <a:rPr lang="en-US" sz="2800" b="1" err="1"/>
              <a:t>algunos</a:t>
            </a:r>
            <a:r>
              <a:rPr lang="en-US" sz="2800" b="1" dirty="0"/>
              <a:t> de </a:t>
            </a:r>
            <a:r>
              <a:rPr lang="en-US" sz="2800" b="1" err="1"/>
              <a:t>los</a:t>
            </a:r>
            <a:r>
              <a:rPr lang="en-US" sz="2800" b="1" dirty="0"/>
              <a:t> </a:t>
            </a:r>
            <a:r>
              <a:rPr lang="en-US" sz="2800" b="1" err="1"/>
              <a:t>principales</a:t>
            </a:r>
            <a:r>
              <a:rPr lang="en-US" sz="2800" b="1" dirty="0"/>
              <a:t> </a:t>
            </a:r>
            <a:r>
              <a:rPr lang="en-US" sz="2800" b="1" err="1"/>
              <a:t>factores</a:t>
            </a:r>
            <a:r>
              <a:rPr lang="en-US" sz="2800" b="1" dirty="0"/>
              <a:t> que </a:t>
            </a:r>
            <a:r>
              <a:rPr lang="en-US" sz="2800" b="1" err="1"/>
              <a:t>inhiben</a:t>
            </a:r>
            <a:r>
              <a:rPr lang="en-US" sz="2800" b="1" dirty="0"/>
              <a:t> a </a:t>
            </a:r>
            <a:r>
              <a:rPr lang="en-US" sz="2800" b="1" err="1"/>
              <a:t>los</a:t>
            </a:r>
            <a:r>
              <a:rPr lang="en-US" sz="2800" b="1" dirty="0"/>
              <a:t> </a:t>
            </a:r>
            <a:r>
              <a:rPr lang="en-US" sz="2800" b="1" err="1"/>
              <a:t>docentes</a:t>
            </a:r>
            <a:r>
              <a:rPr lang="en-US" sz="2800" b="1" dirty="0"/>
              <a:t> del </a:t>
            </a:r>
            <a:r>
              <a:rPr lang="en-US" sz="2800" b="1" err="1"/>
              <a:t>recinto</a:t>
            </a:r>
            <a:r>
              <a:rPr lang="en-US" sz="2800" b="1" dirty="0"/>
              <a:t> de </a:t>
            </a:r>
            <a:r>
              <a:rPr lang="en-US" sz="2800" b="1" err="1"/>
              <a:t>depositar</a:t>
            </a:r>
            <a:r>
              <a:rPr lang="en-US" sz="2800" b="1" dirty="0"/>
              <a:t> sus </a:t>
            </a:r>
            <a:r>
              <a:rPr lang="en-US" sz="2800" b="1" err="1"/>
              <a:t>obras</a:t>
            </a:r>
            <a:r>
              <a:rPr lang="en-US" sz="2800" b="1" dirty="0"/>
              <a:t> </a:t>
            </a:r>
            <a:r>
              <a:rPr lang="en-US" sz="2800" b="1" err="1"/>
              <a:t>en</a:t>
            </a:r>
            <a:r>
              <a:rPr lang="en-US" sz="2800" b="1" dirty="0"/>
              <a:t> </a:t>
            </a:r>
            <a:r>
              <a:rPr lang="en-US" sz="2800" b="1" err="1"/>
              <a:t>el</a:t>
            </a:r>
            <a:r>
              <a:rPr lang="en-US" sz="2800" b="1" dirty="0"/>
              <a:t> </a:t>
            </a:r>
            <a:r>
              <a:rPr lang="en-US" sz="2800" b="1" err="1"/>
              <a:t>repositorio</a:t>
            </a:r>
            <a:r>
              <a:rPr lang="en-US" sz="2800" b="1" dirty="0"/>
              <a:t> son:</a:t>
            </a:r>
            <a:endParaRPr lang="en-US"/>
          </a:p>
          <a:p>
            <a:pPr>
              <a:lnSpc>
                <a:spcPct val="100000"/>
              </a:lnSpc>
              <a:buChar char="•"/>
            </a:pPr>
            <a:r>
              <a:rPr lang="en-US" sz="2800" dirty="0"/>
              <a:t>La </a:t>
            </a:r>
            <a:r>
              <a:rPr lang="en-US" sz="2800" err="1"/>
              <a:t>falta</a:t>
            </a:r>
            <a:r>
              <a:rPr lang="en-US" sz="2800" dirty="0"/>
              <a:t> de </a:t>
            </a:r>
            <a:r>
              <a:rPr lang="en-US" sz="2800" err="1"/>
              <a:t>conocimiento</a:t>
            </a:r>
            <a:r>
              <a:rPr lang="en-US" sz="2800" dirty="0"/>
              <a:t> </a:t>
            </a:r>
            <a:r>
              <a:rPr lang="en-US" sz="2800" err="1"/>
              <a:t>sobre</a:t>
            </a:r>
            <a:r>
              <a:rPr lang="en-US" sz="2800" dirty="0"/>
              <a:t> la </a:t>
            </a:r>
            <a:r>
              <a:rPr lang="en-US" sz="2800" err="1"/>
              <a:t>existencia</a:t>
            </a:r>
            <a:r>
              <a:rPr lang="en-US" sz="2800" dirty="0"/>
              <a:t> de </a:t>
            </a:r>
            <a:r>
              <a:rPr lang="en-US" sz="2800" err="1"/>
              <a:t>Scholar@UPRM</a:t>
            </a:r>
            <a:endParaRPr lang="en-US" sz="2800" dirty="0"/>
          </a:p>
          <a:p>
            <a:pPr>
              <a:lnSpc>
                <a:spcPct val="100000"/>
              </a:lnSpc>
              <a:buChar char="•"/>
            </a:pPr>
            <a:r>
              <a:rPr lang="en-US" sz="2800" err="1"/>
              <a:t>Desconocimiento</a:t>
            </a:r>
            <a:r>
              <a:rPr lang="en-US" sz="2800" dirty="0"/>
              <a:t> </a:t>
            </a:r>
            <a:r>
              <a:rPr lang="en-US" sz="2800" err="1"/>
              <a:t>sobre</a:t>
            </a:r>
            <a:r>
              <a:rPr lang="en-US" sz="2800" dirty="0"/>
              <a:t> </a:t>
            </a:r>
            <a:r>
              <a:rPr lang="en-US" sz="2800" err="1"/>
              <a:t>el</a:t>
            </a:r>
            <a:r>
              <a:rPr lang="en-US" sz="2800" dirty="0"/>
              <a:t> </a:t>
            </a:r>
            <a:r>
              <a:rPr lang="en-US" sz="2800" err="1"/>
              <a:t>proceso</a:t>
            </a:r>
            <a:r>
              <a:rPr lang="en-US" sz="2800" dirty="0"/>
              <a:t> de </a:t>
            </a:r>
            <a:r>
              <a:rPr lang="en-US" sz="2800" err="1"/>
              <a:t>depósito</a:t>
            </a:r>
            <a:endParaRPr lang="en-US" sz="2800" dirty="0"/>
          </a:p>
          <a:p>
            <a:pPr>
              <a:lnSpc>
                <a:spcPct val="100000"/>
              </a:lnSpc>
              <a:buChar char="•"/>
            </a:pPr>
            <a:r>
              <a:rPr lang="en-US" sz="2800" dirty="0"/>
              <a:t>Dudas </a:t>
            </a:r>
            <a:r>
              <a:rPr lang="en-US" sz="2800" err="1"/>
              <a:t>sobre</a:t>
            </a:r>
            <a:r>
              <a:rPr lang="en-US" sz="2800" dirty="0"/>
              <a:t> derechos de </a:t>
            </a:r>
            <a:r>
              <a:rPr lang="en-US" sz="2800" err="1"/>
              <a:t>autor</a:t>
            </a:r>
            <a:r>
              <a:rPr lang="en-US" sz="2800" dirty="0"/>
              <a:t>, </a:t>
            </a:r>
            <a:r>
              <a:rPr lang="en-US" sz="2800" err="1"/>
              <a:t>especialmente</a:t>
            </a:r>
            <a:r>
              <a:rPr lang="en-US" sz="2800" dirty="0"/>
              <a:t> </a:t>
            </a:r>
            <a:r>
              <a:rPr lang="en-US" sz="2800" err="1"/>
              <a:t>sobre</a:t>
            </a:r>
            <a:r>
              <a:rPr lang="en-US" sz="2800" dirty="0"/>
              <a:t> </a:t>
            </a:r>
            <a:r>
              <a:rPr lang="en-US" sz="2800" err="1"/>
              <a:t>si</a:t>
            </a:r>
            <a:r>
              <a:rPr lang="en-US" sz="2800" dirty="0"/>
              <a:t> </a:t>
            </a:r>
            <a:r>
              <a:rPr lang="en-US" sz="2800" err="1"/>
              <a:t>pueden</a:t>
            </a:r>
            <a:r>
              <a:rPr lang="en-US" sz="2800" dirty="0"/>
              <a:t> </a:t>
            </a:r>
            <a:r>
              <a:rPr lang="en-US" sz="2800" err="1"/>
              <a:t>depositar</a:t>
            </a:r>
            <a:r>
              <a:rPr lang="en-US" sz="2800" dirty="0"/>
              <a:t> </a:t>
            </a:r>
            <a:r>
              <a:rPr lang="en-US" sz="2800" err="1"/>
              <a:t>obras</a:t>
            </a:r>
            <a:r>
              <a:rPr lang="en-US" sz="2800" dirty="0"/>
              <a:t> </a:t>
            </a:r>
            <a:r>
              <a:rPr lang="en-US" sz="2800" err="1"/>
              <a:t>ya</a:t>
            </a:r>
            <a:r>
              <a:rPr lang="en-US" sz="2800" dirty="0"/>
              <a:t> </a:t>
            </a:r>
            <a:r>
              <a:rPr lang="en-US" sz="2800" err="1"/>
              <a:t>publicadas</a:t>
            </a:r>
            <a:r>
              <a:rPr lang="en-US" sz="2800" dirty="0"/>
              <a:t> </a:t>
            </a:r>
            <a:r>
              <a:rPr lang="en-US" sz="2800" err="1"/>
              <a:t>en</a:t>
            </a:r>
            <a:r>
              <a:rPr lang="en-US" sz="2800" dirty="0"/>
              <a:t> </a:t>
            </a:r>
            <a:r>
              <a:rPr lang="en-US" sz="2800" err="1"/>
              <a:t>el</a:t>
            </a:r>
            <a:r>
              <a:rPr lang="en-US" sz="2800" dirty="0"/>
              <a:t> </a:t>
            </a:r>
            <a:r>
              <a:rPr lang="en-US" sz="2800" err="1"/>
              <a:t>repositorio</a:t>
            </a:r>
            <a:endParaRPr lang="en-US" sz="2800" dirty="0"/>
          </a:p>
          <a:p>
            <a:pPr>
              <a:lnSpc>
                <a:spcPct val="100000"/>
              </a:lnSpc>
              <a:buChar char="•"/>
            </a:pPr>
            <a:r>
              <a:rPr lang="en-US" sz="2800" dirty="0"/>
              <a:t>No </a:t>
            </a:r>
            <a:r>
              <a:rPr lang="en-US" sz="2800" dirty="0" err="1"/>
              <a:t>ver</a:t>
            </a:r>
            <a:r>
              <a:rPr lang="en-US" sz="2800" dirty="0"/>
              <a:t> </a:t>
            </a:r>
            <a:r>
              <a:rPr lang="en-US" sz="2800" dirty="0" err="1"/>
              <a:t>beneficios</a:t>
            </a:r>
            <a:r>
              <a:rPr lang="en-US" sz="2800" dirty="0"/>
              <a:t> claros </a:t>
            </a:r>
            <a:r>
              <a:rPr lang="en-US" sz="2800" dirty="0" err="1"/>
              <a:t>asociados</a:t>
            </a:r>
            <a:r>
              <a:rPr lang="en-US" sz="2800" dirty="0"/>
              <a:t> al </a:t>
            </a:r>
            <a:r>
              <a:rPr lang="en-US" sz="2800" dirty="0" err="1"/>
              <a:t>depósito</a:t>
            </a:r>
            <a:r>
              <a:rPr lang="en-US" sz="2800" dirty="0"/>
              <a:t> 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Scholar@UPRM</a:t>
            </a:r>
            <a:endParaRPr lang="en-US" sz="2800"/>
          </a:p>
        </p:txBody>
      </p:sp>
      <p:sp>
        <p:nvSpPr>
          <p:cNvPr id="237" name="Google Shape;237;p5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pic>
        <p:nvPicPr>
          <p:cNvPr id="238" name="Google Shape;238;p5"/>
          <p:cNvPicPr preferRelativeResize="0">
            <a:picLocks noGrp="1"/>
          </p:cNvPicPr>
          <p:nvPr>
            <p:ph type="pic" idx="2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7286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83435" cy="695740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/>
          <a:p>
            <a:r>
              <a:rPr lang="en-US" err="1"/>
              <a:t>Beneficios</a:t>
            </a:r>
            <a:r>
              <a:rPr lang="en-US"/>
              <a:t> de </a:t>
            </a:r>
            <a:r>
              <a:rPr lang="en-US" err="1"/>
              <a:t>Scholar@UPRM</a:t>
            </a:r>
            <a:r>
              <a:rPr lang="en-US"/>
              <a:t> para </a:t>
            </a:r>
            <a:r>
              <a:rPr lang="en-US" err="1"/>
              <a:t>los</a:t>
            </a:r>
            <a:r>
              <a:rPr lang="en-US"/>
              <a:t> </a:t>
            </a:r>
            <a:r>
              <a:rPr lang="en-US" err="1"/>
              <a:t>docentes</a:t>
            </a:r>
          </a:p>
        </p:txBody>
      </p:sp>
      <p:sp>
        <p:nvSpPr>
          <p:cNvPr id="236" name="Google Shape;236;p5"/>
          <p:cNvSpPr txBox="1">
            <a:spLocks noGrp="1"/>
          </p:cNvSpPr>
          <p:nvPr>
            <p:ph type="body" idx="1"/>
          </p:nvPr>
        </p:nvSpPr>
        <p:spPr>
          <a:xfrm>
            <a:off x="432000" y="1361872"/>
            <a:ext cx="11160485" cy="475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None/>
            </a:pPr>
            <a:r>
              <a:rPr lang="en-US" sz="2800" dirty="0"/>
              <a:t>Las </a:t>
            </a:r>
            <a:r>
              <a:rPr lang="en-US" sz="2800" err="1"/>
              <a:t>siguientes</a:t>
            </a:r>
            <a:r>
              <a:rPr lang="en-US" sz="2800" dirty="0"/>
              <a:t> son </a:t>
            </a:r>
            <a:r>
              <a:rPr lang="en-US" sz="2800" err="1"/>
              <a:t>áreas</a:t>
            </a:r>
            <a:r>
              <a:rPr lang="en-US" sz="2800" dirty="0"/>
              <a:t> de </a:t>
            </a:r>
            <a:r>
              <a:rPr lang="en-US" sz="2800" err="1"/>
              <a:t>interés</a:t>
            </a:r>
            <a:r>
              <a:rPr lang="en-US" sz="2800" dirty="0"/>
              <a:t> para </a:t>
            </a:r>
            <a:r>
              <a:rPr lang="en-US" sz="2800" err="1"/>
              <a:t>los</a:t>
            </a:r>
            <a:r>
              <a:rPr lang="en-US" sz="2800" dirty="0"/>
              <a:t> </a:t>
            </a:r>
            <a:r>
              <a:rPr lang="en-US" sz="2800" err="1"/>
              <a:t>docentes</a:t>
            </a:r>
            <a:r>
              <a:rPr lang="en-US" sz="2800" dirty="0"/>
              <a:t> de la UPRM, </a:t>
            </a:r>
            <a:r>
              <a:rPr lang="en-US" sz="2800" err="1"/>
              <a:t>según</a:t>
            </a:r>
            <a:r>
              <a:rPr lang="en-US" sz="2800" dirty="0"/>
              <a:t> </a:t>
            </a:r>
            <a:r>
              <a:rPr lang="en-US" sz="2800" err="1"/>
              <a:t>revela</a:t>
            </a:r>
            <a:r>
              <a:rPr lang="en-US" sz="2800" dirty="0"/>
              <a:t> </a:t>
            </a:r>
            <a:r>
              <a:rPr lang="en-US" sz="2800" err="1"/>
              <a:t>nuestro</a:t>
            </a:r>
            <a:r>
              <a:rPr lang="en-US" sz="2800" dirty="0"/>
              <a:t> </a:t>
            </a:r>
            <a:r>
              <a:rPr lang="en-US" sz="2800" err="1"/>
              <a:t>estudio</a:t>
            </a:r>
            <a:r>
              <a:rPr lang="en-US" sz="2800" dirty="0"/>
              <a:t>: </a:t>
            </a:r>
            <a:endParaRPr lang="en-US"/>
          </a:p>
          <a:p>
            <a:pPr>
              <a:buChar char="•"/>
            </a:pPr>
            <a:r>
              <a:rPr lang="en-US" sz="2800" err="1"/>
              <a:t>Aumentar</a:t>
            </a:r>
            <a:r>
              <a:rPr lang="en-US" sz="2800" dirty="0"/>
              <a:t> la </a:t>
            </a:r>
            <a:r>
              <a:rPr lang="en-US" sz="2800" err="1"/>
              <a:t>visibilidad</a:t>
            </a:r>
            <a:r>
              <a:rPr lang="en-US" sz="2800" dirty="0"/>
              <a:t> de sus </a:t>
            </a:r>
            <a:r>
              <a:rPr lang="en-US" sz="2800" err="1"/>
              <a:t>obras</a:t>
            </a:r>
            <a:r>
              <a:rPr lang="en-US" sz="2800" dirty="0"/>
              <a:t> </a:t>
            </a:r>
            <a:r>
              <a:rPr lang="en-US" sz="2800" err="1"/>
              <a:t>académicas</a:t>
            </a:r>
            <a:endParaRPr lang="en-US" sz="2800"/>
          </a:p>
          <a:p>
            <a:pPr>
              <a:buChar char="•"/>
            </a:pPr>
            <a:r>
              <a:rPr lang="en-US" sz="2800" err="1"/>
              <a:t>Asegurar</a:t>
            </a:r>
            <a:r>
              <a:rPr lang="en-US" sz="2800" dirty="0"/>
              <a:t> la </a:t>
            </a:r>
            <a:r>
              <a:rPr lang="en-US" sz="2800" err="1"/>
              <a:t>preservación</a:t>
            </a:r>
            <a:r>
              <a:rPr lang="en-US" sz="2800" dirty="0"/>
              <a:t> de sus </a:t>
            </a:r>
            <a:r>
              <a:rPr lang="en-US" sz="2800" err="1"/>
              <a:t>obras</a:t>
            </a:r>
            <a:r>
              <a:rPr lang="en-US" sz="2800" dirty="0"/>
              <a:t> </a:t>
            </a:r>
            <a:r>
              <a:rPr lang="en-US" sz="2800" err="1"/>
              <a:t>académicas</a:t>
            </a:r>
            <a:endParaRPr lang="en-US" sz="2800"/>
          </a:p>
          <a:p>
            <a:pPr>
              <a:buFont typeface="Arial"/>
              <a:buChar char="•"/>
            </a:pPr>
            <a:r>
              <a:rPr lang="en-US" sz="2800" dirty="0" err="1"/>
              <a:t>Visibilizar</a:t>
            </a:r>
            <a:r>
              <a:rPr lang="en-US" sz="2800" dirty="0"/>
              <a:t> la labor </a:t>
            </a:r>
            <a:r>
              <a:rPr lang="en-US" sz="2800" dirty="0" err="1"/>
              <a:t>investigativa</a:t>
            </a:r>
            <a:r>
              <a:rPr lang="en-US" sz="2800" dirty="0"/>
              <a:t> y </a:t>
            </a:r>
            <a:r>
              <a:rPr lang="en-US" sz="2800" dirty="0" err="1"/>
              <a:t>creativa</a:t>
            </a:r>
            <a:r>
              <a:rPr lang="en-US" sz="2800" dirty="0"/>
              <a:t> de la UPRM</a:t>
            </a:r>
          </a:p>
          <a:p>
            <a:pPr>
              <a:spcBef>
                <a:spcPts val="2200"/>
              </a:spcBef>
              <a:buNone/>
            </a:pPr>
            <a:r>
              <a:rPr lang="en-US" sz="2800" b="1" err="1"/>
              <a:t>Scholar@UPRM</a:t>
            </a:r>
            <a:r>
              <a:rPr lang="en-US" sz="2800" b="1" dirty="0"/>
              <a:t> </a:t>
            </a:r>
            <a:r>
              <a:rPr lang="en-US" sz="2800" b="1" err="1"/>
              <a:t>puede</a:t>
            </a:r>
            <a:r>
              <a:rPr lang="en-US" sz="2800" b="1" dirty="0"/>
              <a:t> </a:t>
            </a:r>
            <a:r>
              <a:rPr lang="en-US" sz="2800" b="1" err="1"/>
              <a:t>brindar</a:t>
            </a:r>
            <a:r>
              <a:rPr lang="en-US" sz="2800" b="1" dirty="0"/>
              <a:t> </a:t>
            </a:r>
            <a:r>
              <a:rPr lang="en-US" sz="2800" b="1" err="1"/>
              <a:t>beneficios</a:t>
            </a:r>
            <a:r>
              <a:rPr lang="en-US" sz="2800" b="1" dirty="0"/>
              <a:t> </a:t>
            </a:r>
            <a:r>
              <a:rPr lang="en-US" sz="2800" b="1" err="1"/>
              <a:t>significativos</a:t>
            </a:r>
            <a:r>
              <a:rPr lang="en-US" sz="2800" b="1" dirty="0"/>
              <a:t> para </a:t>
            </a:r>
            <a:r>
              <a:rPr lang="en-US" sz="2800" b="1" err="1"/>
              <a:t>los</a:t>
            </a:r>
            <a:r>
              <a:rPr lang="en-US" sz="2800" b="1" dirty="0"/>
              <a:t> </a:t>
            </a:r>
            <a:r>
              <a:rPr lang="en-US" sz="2800" b="1" err="1"/>
              <a:t>docentes</a:t>
            </a:r>
            <a:r>
              <a:rPr lang="en-US" sz="2800" b="1" dirty="0"/>
              <a:t> </a:t>
            </a:r>
            <a:r>
              <a:rPr lang="en-US" sz="2800" b="1" err="1"/>
              <a:t>en</a:t>
            </a:r>
            <a:r>
              <a:rPr lang="en-US" sz="2800" b="1" dirty="0"/>
              <a:t> </a:t>
            </a:r>
            <a:r>
              <a:rPr lang="en-US" sz="2800" b="1" err="1"/>
              <a:t>todas</a:t>
            </a:r>
            <a:r>
              <a:rPr lang="en-US" sz="2800" b="1" dirty="0"/>
              <a:t> </a:t>
            </a:r>
            <a:r>
              <a:rPr lang="en-US" sz="2800" b="1" err="1"/>
              <a:t>ellas</a:t>
            </a:r>
            <a:r>
              <a:rPr lang="en-US" sz="2800" b="1" dirty="0"/>
              <a:t>.</a:t>
            </a:r>
            <a:r>
              <a:rPr lang="en-US" sz="2800" dirty="0"/>
              <a:t> </a:t>
            </a:r>
          </a:p>
          <a:p>
            <a:pPr>
              <a:buNone/>
            </a:pPr>
            <a:r>
              <a:rPr lang="en-US" sz="2800" b="1" dirty="0"/>
              <a:t>Es </a:t>
            </a:r>
            <a:r>
              <a:rPr lang="en-US" sz="2800" b="1" err="1"/>
              <a:t>importante</a:t>
            </a:r>
            <a:r>
              <a:rPr lang="en-US" sz="2800" b="1" dirty="0"/>
              <a:t> </a:t>
            </a:r>
            <a:r>
              <a:rPr lang="en-US" sz="2800" b="1" err="1"/>
              <a:t>diseñar</a:t>
            </a:r>
            <a:r>
              <a:rPr lang="en-US" sz="2800" b="1" dirty="0"/>
              <a:t> y </a:t>
            </a:r>
            <a:r>
              <a:rPr lang="en-US" sz="2800" b="1" err="1"/>
              <a:t>poner</a:t>
            </a:r>
            <a:r>
              <a:rPr lang="en-US" sz="2800" b="1" dirty="0"/>
              <a:t> </a:t>
            </a:r>
            <a:r>
              <a:rPr lang="en-US" sz="2800" b="1" err="1"/>
              <a:t>en</a:t>
            </a:r>
            <a:r>
              <a:rPr lang="en-US" sz="2800" b="1" dirty="0"/>
              <a:t> </a:t>
            </a:r>
            <a:r>
              <a:rPr lang="en-US" sz="2800" b="1" err="1"/>
              <a:t>acción</a:t>
            </a:r>
            <a:r>
              <a:rPr lang="en-US" sz="2800" b="1" dirty="0"/>
              <a:t> </a:t>
            </a:r>
            <a:r>
              <a:rPr lang="en-US" sz="2800" b="1" err="1"/>
              <a:t>estrategias</a:t>
            </a:r>
            <a:r>
              <a:rPr lang="en-US" sz="2800" b="1" dirty="0"/>
              <a:t> para </a:t>
            </a:r>
            <a:r>
              <a:rPr lang="en-US" sz="2800" b="1" err="1"/>
              <a:t>comunicar</a:t>
            </a:r>
            <a:r>
              <a:rPr lang="en-US" sz="2800" b="1" dirty="0"/>
              <a:t> </a:t>
            </a:r>
            <a:r>
              <a:rPr lang="en-US" sz="2800" b="1" err="1"/>
              <a:t>esto</a:t>
            </a:r>
            <a:r>
              <a:rPr lang="en-US" sz="2800" b="1" dirty="0"/>
              <a:t> </a:t>
            </a:r>
            <a:r>
              <a:rPr lang="en-US" sz="2800" b="1" err="1"/>
              <a:t>efectivamente</a:t>
            </a:r>
            <a:r>
              <a:rPr lang="en-US" sz="2800" b="1" dirty="0"/>
              <a:t> a </a:t>
            </a:r>
            <a:r>
              <a:rPr lang="en-US" sz="2800" b="1" err="1"/>
              <a:t>los</a:t>
            </a:r>
            <a:r>
              <a:rPr lang="en-US" sz="2800" b="1" dirty="0"/>
              <a:t> </a:t>
            </a:r>
            <a:r>
              <a:rPr lang="en-US" sz="2800" b="1" err="1"/>
              <a:t>profesores</a:t>
            </a:r>
            <a:r>
              <a:rPr lang="en-US" sz="2800" b="1" dirty="0"/>
              <a:t> del </a:t>
            </a:r>
            <a:r>
              <a:rPr lang="en-US" sz="2800" b="1" err="1"/>
              <a:t>recinto</a:t>
            </a:r>
            <a:r>
              <a:rPr lang="en-US" sz="2800" b="1" dirty="0"/>
              <a:t> con </a:t>
            </a:r>
            <a:r>
              <a:rPr lang="en-US" sz="2800" b="1" err="1"/>
              <a:t>el</a:t>
            </a:r>
            <a:r>
              <a:rPr lang="en-US" sz="2800" b="1" dirty="0"/>
              <a:t> fin de </a:t>
            </a:r>
            <a:r>
              <a:rPr lang="en-US" sz="2800" b="1" err="1"/>
              <a:t>incentivar</a:t>
            </a:r>
            <a:r>
              <a:rPr lang="en-US" sz="2800" b="1" dirty="0"/>
              <a:t> </a:t>
            </a:r>
            <a:r>
              <a:rPr lang="en-US" sz="2800" b="1" err="1"/>
              <a:t>el</a:t>
            </a:r>
            <a:r>
              <a:rPr lang="en-US" sz="2800" b="1" dirty="0"/>
              <a:t> </a:t>
            </a:r>
            <a:r>
              <a:rPr lang="en-US" sz="2800" b="1" err="1"/>
              <a:t>depósito</a:t>
            </a:r>
            <a:r>
              <a:rPr lang="en-US" sz="2800" b="1" dirty="0"/>
              <a:t> de sus </a:t>
            </a:r>
            <a:r>
              <a:rPr lang="en-US" sz="2800" b="1" err="1"/>
              <a:t>obras</a:t>
            </a:r>
            <a:r>
              <a:rPr lang="en-US" sz="2800" b="1" dirty="0"/>
              <a:t> </a:t>
            </a:r>
            <a:r>
              <a:rPr lang="en-US" sz="2800" b="1" err="1"/>
              <a:t>académicas</a:t>
            </a:r>
            <a:r>
              <a:rPr lang="en-US" sz="2800" b="1" dirty="0"/>
              <a:t>.</a:t>
            </a:r>
            <a:endParaRPr lang="en-US" dirty="0"/>
          </a:p>
          <a:p>
            <a:pPr marL="38100" indent="0">
              <a:buNone/>
            </a:pPr>
            <a:r>
              <a:rPr lang="en-US" sz="2800" dirty="0"/>
              <a:t>    </a:t>
            </a:r>
          </a:p>
          <a:p>
            <a:pPr>
              <a:buNone/>
            </a:pPr>
            <a:endParaRPr lang="en-US"/>
          </a:p>
        </p:txBody>
      </p:sp>
      <p:sp>
        <p:nvSpPr>
          <p:cNvPr id="237" name="Google Shape;237;p5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pic>
        <p:nvPicPr>
          <p:cNvPr id="238" name="Google Shape;238;p5"/>
          <p:cNvPicPr preferRelativeResize="0">
            <a:picLocks noGrp="1"/>
          </p:cNvPicPr>
          <p:nvPr>
            <p:ph type="pic" idx="2"/>
          </p:nvPr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671832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6FDC5D-0E4D-B58A-8652-B651FF1602B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373843-29C1-3EFA-F98B-4C50160C7500}"/>
              </a:ext>
            </a:extLst>
          </p:cNvPr>
          <p:cNvSpPr txBox="1"/>
          <p:nvPr/>
        </p:nvSpPr>
        <p:spPr>
          <a:xfrm>
            <a:off x="6392636" y="1025978"/>
            <a:ext cx="4822372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err="1"/>
              <a:t>Interés</a:t>
            </a:r>
            <a:r>
              <a:rPr lang="en-US" sz="2000" b="1"/>
              <a:t> de </a:t>
            </a:r>
            <a:r>
              <a:rPr lang="en-US" sz="2000" b="1" err="1"/>
              <a:t>docentes</a:t>
            </a:r>
            <a:r>
              <a:rPr lang="en-US" sz="2000" b="1"/>
              <a:t> </a:t>
            </a:r>
            <a:r>
              <a:rPr lang="en-US" sz="2000" b="1" err="1"/>
              <a:t>en</a:t>
            </a:r>
            <a:r>
              <a:rPr lang="en-US" sz="2000" b="1"/>
              <a:t> </a:t>
            </a:r>
            <a:r>
              <a:rPr lang="en-US" sz="2000" b="1" err="1"/>
              <a:t>asegurar</a:t>
            </a:r>
            <a:r>
              <a:rPr lang="en-US" sz="2000" b="1"/>
              <a:t> la </a:t>
            </a:r>
            <a:r>
              <a:rPr lang="en-US" sz="2000" b="1" err="1"/>
              <a:t>preservación</a:t>
            </a:r>
            <a:r>
              <a:rPr lang="en-US" sz="2000" b="1"/>
              <a:t> de sus </a:t>
            </a:r>
            <a:r>
              <a:rPr lang="en-US" sz="2000" b="1" err="1"/>
              <a:t>obras</a:t>
            </a:r>
            <a:r>
              <a:rPr lang="en-US" sz="2000" b="1"/>
              <a:t>.</a:t>
            </a:r>
          </a:p>
        </p:txBody>
      </p:sp>
      <p:pic>
        <p:nvPicPr>
          <p:cNvPr id="11" name="Picture 4" descr="Chart, pie chart&#10;&#10;Description automatically generated">
            <a:extLst>
              <a:ext uri="{FF2B5EF4-FFF2-40B4-BE49-F238E27FC236}">
                <a16:creationId xmlns:a16="http://schemas.microsoft.com/office/drawing/2014/main" id="{278B6C17-0FA1-4880-E520-5B0E24A141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49" t="18598" b="270"/>
          <a:stretch/>
        </p:blipFill>
        <p:spPr>
          <a:xfrm>
            <a:off x="367372" y="1975981"/>
            <a:ext cx="5706860" cy="336332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7FEFC32-2373-C5C7-0ACC-F313892153AB}"/>
              </a:ext>
            </a:extLst>
          </p:cNvPr>
          <p:cNvSpPr txBox="1"/>
          <p:nvPr/>
        </p:nvSpPr>
        <p:spPr>
          <a:xfrm>
            <a:off x="492578" y="1025977"/>
            <a:ext cx="5638799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err="1">
                <a:solidFill>
                  <a:srgbClr val="3F3F3F"/>
                </a:solidFill>
              </a:rPr>
              <a:t>Interés</a:t>
            </a:r>
            <a:r>
              <a:rPr lang="en-US" sz="2000" b="1">
                <a:solidFill>
                  <a:srgbClr val="3F3F3F"/>
                </a:solidFill>
              </a:rPr>
              <a:t> de </a:t>
            </a:r>
            <a:r>
              <a:rPr lang="en-US" sz="2000" b="1" err="1">
                <a:solidFill>
                  <a:srgbClr val="3F3F3F"/>
                </a:solidFill>
              </a:rPr>
              <a:t>docentes</a:t>
            </a:r>
            <a:r>
              <a:rPr lang="en-US" sz="2000" b="1">
                <a:solidFill>
                  <a:srgbClr val="3F3F3F"/>
                </a:solidFill>
              </a:rPr>
              <a:t> </a:t>
            </a:r>
            <a:r>
              <a:rPr lang="en-US" sz="2000" b="1" err="1">
                <a:solidFill>
                  <a:srgbClr val="3F3F3F"/>
                </a:solidFill>
              </a:rPr>
              <a:t>en</a:t>
            </a:r>
            <a:r>
              <a:rPr lang="en-US" sz="2000" b="1">
                <a:solidFill>
                  <a:srgbClr val="3F3F3F"/>
                </a:solidFill>
              </a:rPr>
              <a:t> </a:t>
            </a:r>
            <a:r>
              <a:rPr lang="en-US" sz="2000" b="1" err="1">
                <a:solidFill>
                  <a:srgbClr val="3F3F3F"/>
                </a:solidFill>
              </a:rPr>
              <a:t>aumentar</a:t>
            </a:r>
            <a:r>
              <a:rPr lang="en-US" sz="2000" b="1">
                <a:solidFill>
                  <a:srgbClr val="3F3F3F"/>
                </a:solidFill>
              </a:rPr>
              <a:t> la </a:t>
            </a:r>
            <a:r>
              <a:rPr lang="en-US" sz="2000" b="1" err="1">
                <a:solidFill>
                  <a:srgbClr val="3F3F3F"/>
                </a:solidFill>
              </a:rPr>
              <a:t>visibilidad</a:t>
            </a:r>
            <a:r>
              <a:rPr lang="en-US" sz="2000" b="1">
                <a:solidFill>
                  <a:srgbClr val="3F3F3F"/>
                </a:solidFill>
              </a:rPr>
              <a:t> de sus </a:t>
            </a:r>
            <a:r>
              <a:rPr lang="en-US" sz="2000" b="1" err="1">
                <a:solidFill>
                  <a:srgbClr val="3F3F3F"/>
                </a:solidFill>
              </a:rPr>
              <a:t>obras</a:t>
            </a:r>
            <a:r>
              <a:rPr lang="en-US" sz="2000" b="1">
                <a:solidFill>
                  <a:srgbClr val="3F3F3F"/>
                </a:solidFill>
              </a:rPr>
              <a:t>.</a:t>
            </a:r>
            <a:r>
              <a:rPr lang="en-US" sz="2400">
                <a:solidFill>
                  <a:srgbClr val="3F3F3F"/>
                </a:solidFill>
              </a:rPr>
              <a:t> </a:t>
            </a:r>
            <a:endParaRPr lang="en-US"/>
          </a:p>
        </p:txBody>
      </p:sp>
      <p:pic>
        <p:nvPicPr>
          <p:cNvPr id="17" name="Picture 5" descr="Chart, pie chart&#10;&#10;Description automatically generated">
            <a:extLst>
              <a:ext uri="{FF2B5EF4-FFF2-40B4-BE49-F238E27FC236}">
                <a16:creationId xmlns:a16="http://schemas.microsoft.com/office/drawing/2014/main" id="{0B9366D5-0DC6-E807-FF6C-6C2E8D6A83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373" t="19380" r="317" b="470"/>
          <a:stretch/>
        </p:blipFill>
        <p:spPr>
          <a:xfrm>
            <a:off x="6253800" y="1976257"/>
            <a:ext cx="5707386" cy="335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97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6FDC5D-0E4D-B58A-8652-B651FF1602B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 lang="en-US"/>
          </a:p>
        </p:txBody>
      </p:sp>
      <p:pic>
        <p:nvPicPr>
          <p:cNvPr id="4" name="Picture 5" descr="Chart, pie chart&#10;&#10;Description automatically generated">
            <a:extLst>
              <a:ext uri="{FF2B5EF4-FFF2-40B4-BE49-F238E27FC236}">
                <a16:creationId xmlns:a16="http://schemas.microsoft.com/office/drawing/2014/main" id="{E3DFDDCD-C1A5-6757-81CD-751E463CB3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212" b="258"/>
          <a:stretch/>
        </p:blipFill>
        <p:spPr>
          <a:xfrm>
            <a:off x="134074" y="1980499"/>
            <a:ext cx="6065136" cy="3914292"/>
          </a:xfrm>
          <a:prstGeom prst="rect">
            <a:avLst/>
          </a:prstGeom>
        </p:spPr>
      </p:pic>
      <p:pic>
        <p:nvPicPr>
          <p:cNvPr id="6" name="Picture 3" descr="Chart, pie chart&#10;&#10;Description automatically generated">
            <a:extLst>
              <a:ext uri="{FF2B5EF4-FFF2-40B4-BE49-F238E27FC236}">
                <a16:creationId xmlns:a16="http://schemas.microsoft.com/office/drawing/2014/main" id="{AEAD616F-2BB2-B09C-D2CC-797D20F782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099" r="194" b="-246"/>
          <a:stretch/>
        </p:blipFill>
        <p:spPr>
          <a:xfrm>
            <a:off x="6399422" y="1981529"/>
            <a:ext cx="5597073" cy="39148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B41B992-3455-597D-E4E5-61BC1B254A19}"/>
              </a:ext>
            </a:extLst>
          </p:cNvPr>
          <p:cNvSpPr txBox="1"/>
          <p:nvPr/>
        </p:nvSpPr>
        <p:spPr>
          <a:xfrm>
            <a:off x="361950" y="960664"/>
            <a:ext cx="5704114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err="1">
                <a:solidFill>
                  <a:srgbClr val="3F3F3F"/>
                </a:solidFill>
              </a:rPr>
              <a:t>Importancia</a:t>
            </a:r>
            <a:r>
              <a:rPr lang="en-US" sz="2000" b="1">
                <a:solidFill>
                  <a:srgbClr val="3F3F3F"/>
                </a:solidFill>
              </a:rPr>
              <a:t> dada </a:t>
            </a:r>
            <a:r>
              <a:rPr lang="en-US" sz="2000" b="1" err="1">
                <a:solidFill>
                  <a:srgbClr val="3F3F3F"/>
                </a:solidFill>
              </a:rPr>
              <a:t>por</a:t>
            </a:r>
            <a:r>
              <a:rPr lang="en-US" sz="2000" b="1">
                <a:solidFill>
                  <a:srgbClr val="3F3F3F"/>
                </a:solidFill>
              </a:rPr>
              <a:t> </a:t>
            </a:r>
            <a:r>
              <a:rPr lang="en-US" sz="2000" b="1" err="1">
                <a:solidFill>
                  <a:srgbClr val="3F3F3F"/>
                </a:solidFill>
              </a:rPr>
              <a:t>docentes</a:t>
            </a:r>
            <a:r>
              <a:rPr lang="en-US" sz="2000" b="1">
                <a:solidFill>
                  <a:srgbClr val="3F3F3F"/>
                </a:solidFill>
              </a:rPr>
              <a:t> a </a:t>
            </a:r>
            <a:r>
              <a:rPr lang="en-US" sz="2000" b="1" err="1">
                <a:solidFill>
                  <a:srgbClr val="3F3F3F"/>
                </a:solidFill>
              </a:rPr>
              <a:t>visibilizar</a:t>
            </a:r>
            <a:r>
              <a:rPr lang="en-US" sz="2000" b="1">
                <a:solidFill>
                  <a:srgbClr val="3F3F3F"/>
                </a:solidFill>
              </a:rPr>
              <a:t> la </a:t>
            </a:r>
            <a:r>
              <a:rPr lang="en-US" sz="2000" b="1" err="1">
                <a:solidFill>
                  <a:srgbClr val="3F3F3F"/>
                </a:solidFill>
              </a:rPr>
              <a:t>producción</a:t>
            </a:r>
            <a:r>
              <a:rPr lang="en-US" sz="2000" b="1">
                <a:solidFill>
                  <a:srgbClr val="3F3F3F"/>
                </a:solidFill>
              </a:rPr>
              <a:t> </a:t>
            </a:r>
            <a:r>
              <a:rPr lang="en-US" sz="2000" b="1" err="1">
                <a:solidFill>
                  <a:srgbClr val="3F3F3F"/>
                </a:solidFill>
              </a:rPr>
              <a:t>académica</a:t>
            </a:r>
            <a:r>
              <a:rPr lang="en-US" sz="2000" b="1">
                <a:solidFill>
                  <a:srgbClr val="3F3F3F"/>
                </a:solidFill>
              </a:rPr>
              <a:t> de la UPRM.</a:t>
            </a:r>
            <a:endParaRPr lang="en-US" sz="2400">
              <a:solidFill>
                <a:srgbClr val="3F3F3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373843-29C1-3EFA-F98B-4C50160C7500}"/>
              </a:ext>
            </a:extLst>
          </p:cNvPr>
          <p:cNvSpPr txBox="1"/>
          <p:nvPr/>
        </p:nvSpPr>
        <p:spPr>
          <a:xfrm>
            <a:off x="6664779" y="960664"/>
            <a:ext cx="49530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err="1"/>
              <a:t>Interés</a:t>
            </a:r>
            <a:r>
              <a:rPr lang="en-US" sz="2000" b="1"/>
              <a:t> de </a:t>
            </a:r>
            <a:r>
              <a:rPr lang="en-US" sz="2000" b="1" err="1"/>
              <a:t>docentes</a:t>
            </a:r>
            <a:r>
              <a:rPr lang="en-US" sz="2000" b="1"/>
              <a:t> </a:t>
            </a:r>
            <a:r>
              <a:rPr lang="en-US" sz="2000" b="1" err="1"/>
              <a:t>en</a:t>
            </a:r>
            <a:r>
              <a:rPr lang="en-US" sz="2000" b="1"/>
              <a:t> </a:t>
            </a:r>
            <a:r>
              <a:rPr lang="en-US" sz="2000" b="1" err="1"/>
              <a:t>conocer</a:t>
            </a:r>
            <a:r>
              <a:rPr lang="en-US" sz="2000" b="1"/>
              <a:t> </a:t>
            </a:r>
            <a:r>
              <a:rPr lang="en-US" sz="2000" b="1" err="1"/>
              <a:t>más</a:t>
            </a:r>
            <a:r>
              <a:rPr lang="en-US" sz="2000" b="1"/>
              <a:t> </a:t>
            </a:r>
            <a:r>
              <a:rPr lang="en-US" sz="2000" b="1" err="1"/>
              <a:t>sobre</a:t>
            </a:r>
            <a:r>
              <a:rPr lang="en-US" sz="2000" b="1"/>
              <a:t> </a:t>
            </a:r>
            <a:r>
              <a:rPr lang="en-US" sz="2000" b="1" err="1"/>
              <a:t>Scholar@UPRM</a:t>
            </a:r>
            <a:r>
              <a:rPr lang="en-US" sz="2000" b="1"/>
              <a:t>.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0868567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83435" cy="695740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/>
          <a:p>
            <a:r>
              <a:rPr lang="en-US"/>
              <a:t>Pasos </a:t>
            </a:r>
            <a:r>
              <a:rPr lang="en-US" err="1"/>
              <a:t>siguientes</a:t>
            </a:r>
            <a:r>
              <a:rPr lang="en-US"/>
              <a:t> </a:t>
            </a:r>
          </a:p>
        </p:txBody>
      </p:sp>
      <p:sp>
        <p:nvSpPr>
          <p:cNvPr id="236" name="Google Shape;236;p5"/>
          <p:cNvSpPr txBox="1">
            <a:spLocks noGrp="1"/>
          </p:cNvSpPr>
          <p:nvPr>
            <p:ph type="body" idx="1"/>
          </p:nvPr>
        </p:nvSpPr>
        <p:spPr>
          <a:xfrm>
            <a:off x="432000" y="1361872"/>
            <a:ext cx="11407745" cy="475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100000"/>
              </a:lnSpc>
              <a:buChar char="•"/>
            </a:pPr>
            <a:r>
              <a:rPr lang="en-US" sz="2500" err="1"/>
              <a:t>Diseñar</a:t>
            </a:r>
            <a:r>
              <a:rPr lang="en-US" sz="2500" dirty="0"/>
              <a:t> </a:t>
            </a:r>
            <a:r>
              <a:rPr lang="en-US" sz="2500" err="1"/>
              <a:t>campañas</a:t>
            </a:r>
            <a:r>
              <a:rPr lang="en-US" sz="2500" dirty="0"/>
              <a:t> </a:t>
            </a:r>
            <a:r>
              <a:rPr lang="en-US" sz="2500" err="1"/>
              <a:t>promocionales</a:t>
            </a:r>
            <a:r>
              <a:rPr lang="en-US" sz="2500" dirty="0"/>
              <a:t> para </a:t>
            </a:r>
            <a:r>
              <a:rPr lang="en-US" sz="2500" err="1"/>
              <a:t>dar</a:t>
            </a:r>
            <a:r>
              <a:rPr lang="en-US" sz="2500" dirty="0"/>
              <a:t> a </a:t>
            </a:r>
            <a:r>
              <a:rPr lang="en-US" sz="2500" err="1"/>
              <a:t>conocer</a:t>
            </a:r>
            <a:r>
              <a:rPr lang="en-US" sz="2500" dirty="0"/>
              <a:t> </a:t>
            </a:r>
            <a:r>
              <a:rPr lang="en-US" sz="2500" err="1"/>
              <a:t>el</a:t>
            </a:r>
            <a:r>
              <a:rPr lang="en-US" sz="2500" dirty="0"/>
              <a:t> </a:t>
            </a:r>
            <a:r>
              <a:rPr lang="en-US" sz="2500" err="1"/>
              <a:t>repositorio</a:t>
            </a:r>
            <a:r>
              <a:rPr lang="en-US" sz="2500" dirty="0"/>
              <a:t> entre la </a:t>
            </a:r>
            <a:r>
              <a:rPr lang="en-US" sz="2500" err="1"/>
              <a:t>comunidad</a:t>
            </a:r>
            <a:r>
              <a:rPr lang="en-US" sz="2500" dirty="0"/>
              <a:t> </a:t>
            </a:r>
            <a:r>
              <a:rPr lang="en-US" sz="2500" err="1"/>
              <a:t>docente</a:t>
            </a:r>
            <a:r>
              <a:rPr lang="en-US" sz="2500" dirty="0"/>
              <a:t>.</a:t>
            </a:r>
            <a:endParaRPr lang="en-US"/>
          </a:p>
          <a:p>
            <a:pPr>
              <a:lnSpc>
                <a:spcPct val="100000"/>
              </a:lnSpc>
              <a:buChar char="•"/>
            </a:pPr>
            <a:r>
              <a:rPr lang="en-US" sz="2500" dirty="0"/>
              <a:t>Brindar </a:t>
            </a:r>
            <a:r>
              <a:rPr lang="en-US" sz="2500" err="1"/>
              <a:t>orientaciones</a:t>
            </a:r>
            <a:r>
              <a:rPr lang="en-US" sz="2500" dirty="0"/>
              <a:t> </a:t>
            </a:r>
            <a:r>
              <a:rPr lang="en-US" sz="2500" err="1"/>
              <a:t>sobre</a:t>
            </a:r>
            <a:r>
              <a:rPr lang="en-US" sz="2500" dirty="0"/>
              <a:t> </a:t>
            </a:r>
            <a:r>
              <a:rPr lang="en-US" sz="2500" err="1"/>
              <a:t>el</a:t>
            </a:r>
            <a:r>
              <a:rPr lang="en-US" sz="2500" dirty="0"/>
              <a:t> </a:t>
            </a:r>
            <a:r>
              <a:rPr lang="en-US" sz="2500" err="1"/>
              <a:t>uso</a:t>
            </a:r>
            <a:r>
              <a:rPr lang="en-US" sz="2500" dirty="0"/>
              <a:t> de la </a:t>
            </a:r>
            <a:r>
              <a:rPr lang="en-US" sz="2500" err="1"/>
              <a:t>plataforma</a:t>
            </a:r>
            <a:r>
              <a:rPr lang="en-US" sz="2500" dirty="0"/>
              <a:t> y </a:t>
            </a:r>
            <a:r>
              <a:rPr lang="en-US" sz="2500" err="1"/>
              <a:t>el</a:t>
            </a:r>
            <a:r>
              <a:rPr lang="en-US" sz="2500" dirty="0"/>
              <a:t> </a:t>
            </a:r>
            <a:r>
              <a:rPr lang="en-US" sz="2500" err="1"/>
              <a:t>proceso</a:t>
            </a:r>
            <a:r>
              <a:rPr lang="en-US" sz="2500" dirty="0"/>
              <a:t> de </a:t>
            </a:r>
            <a:r>
              <a:rPr lang="en-US" sz="2500" err="1"/>
              <a:t>depósito</a:t>
            </a:r>
            <a:r>
              <a:rPr lang="en-US" sz="2500" dirty="0"/>
              <a:t>.</a:t>
            </a:r>
          </a:p>
          <a:p>
            <a:pPr>
              <a:lnSpc>
                <a:spcPct val="100000"/>
              </a:lnSpc>
              <a:buChar char="•"/>
            </a:pPr>
            <a:r>
              <a:rPr lang="en-US" sz="2500" err="1"/>
              <a:t>Ofrecer</a:t>
            </a:r>
            <a:r>
              <a:rPr lang="en-US" sz="2500" dirty="0"/>
              <a:t> </a:t>
            </a:r>
            <a:r>
              <a:rPr lang="en-US" sz="2500" err="1"/>
              <a:t>orientaciones</a:t>
            </a:r>
            <a:r>
              <a:rPr lang="en-US" sz="2500" dirty="0"/>
              <a:t> </a:t>
            </a:r>
            <a:r>
              <a:rPr lang="en-US" sz="2500" err="1"/>
              <a:t>sobre</a:t>
            </a:r>
            <a:r>
              <a:rPr lang="en-US" sz="2500" dirty="0"/>
              <a:t> derechos de </a:t>
            </a:r>
            <a:r>
              <a:rPr lang="en-US" sz="2500" err="1"/>
              <a:t>autor</a:t>
            </a:r>
            <a:r>
              <a:rPr lang="en-US" sz="2500" dirty="0"/>
              <a:t>, </a:t>
            </a:r>
            <a:r>
              <a:rPr lang="en-US" sz="2500" err="1"/>
              <a:t>sobre</a:t>
            </a:r>
            <a:r>
              <a:rPr lang="en-US" sz="2500" dirty="0"/>
              <a:t> </a:t>
            </a:r>
            <a:r>
              <a:rPr lang="en-US" sz="2500" err="1"/>
              <a:t>todo</a:t>
            </a:r>
            <a:r>
              <a:rPr lang="en-US" sz="2500" dirty="0"/>
              <a:t> </a:t>
            </a:r>
            <a:r>
              <a:rPr lang="en-US" sz="2500" err="1"/>
              <a:t>en</a:t>
            </a:r>
            <a:r>
              <a:rPr lang="en-US" sz="2500" dirty="0"/>
              <a:t> lo que </a:t>
            </a:r>
            <a:r>
              <a:rPr lang="en-US" sz="2500" err="1"/>
              <a:t>respecta</a:t>
            </a:r>
            <a:r>
              <a:rPr lang="en-US" sz="2500" dirty="0"/>
              <a:t> al </a:t>
            </a:r>
            <a:r>
              <a:rPr lang="en-US" sz="2500" err="1"/>
              <a:t>depósito</a:t>
            </a:r>
            <a:r>
              <a:rPr lang="en-US" sz="2500" dirty="0"/>
              <a:t> de </a:t>
            </a:r>
            <a:r>
              <a:rPr lang="en-US" sz="2500" err="1"/>
              <a:t>obras</a:t>
            </a:r>
            <a:r>
              <a:rPr lang="en-US" sz="2500" dirty="0"/>
              <a:t> </a:t>
            </a:r>
            <a:r>
              <a:rPr lang="en-US" sz="2500" err="1"/>
              <a:t>previamente</a:t>
            </a:r>
            <a:r>
              <a:rPr lang="en-US" sz="2500" dirty="0"/>
              <a:t> </a:t>
            </a:r>
            <a:r>
              <a:rPr lang="en-US" sz="2500" err="1"/>
              <a:t>publicadas</a:t>
            </a:r>
            <a:r>
              <a:rPr lang="en-US" sz="2500" dirty="0"/>
              <a:t>.</a:t>
            </a:r>
          </a:p>
          <a:p>
            <a:pPr>
              <a:lnSpc>
                <a:spcPct val="100000"/>
              </a:lnSpc>
              <a:buChar char="•"/>
            </a:pPr>
            <a:r>
              <a:rPr lang="en-US" sz="2500" err="1"/>
              <a:t>Promover</a:t>
            </a:r>
            <a:r>
              <a:rPr lang="en-US" sz="2500" dirty="0"/>
              <a:t> </a:t>
            </a:r>
            <a:r>
              <a:rPr lang="en-US" sz="2500" err="1"/>
              <a:t>el</a:t>
            </a:r>
            <a:r>
              <a:rPr lang="en-US" sz="2500" dirty="0"/>
              <a:t> </a:t>
            </a:r>
            <a:r>
              <a:rPr lang="en-US" sz="2500" err="1"/>
              <a:t>depósito</a:t>
            </a:r>
            <a:r>
              <a:rPr lang="en-US" sz="2500" dirty="0"/>
              <a:t> de </a:t>
            </a:r>
            <a:r>
              <a:rPr lang="en-US" sz="2500" err="1"/>
              <a:t>obras</a:t>
            </a:r>
            <a:r>
              <a:rPr lang="en-US" sz="2500" dirty="0"/>
              <a:t> </a:t>
            </a:r>
            <a:r>
              <a:rPr lang="en-US" sz="2500" err="1"/>
              <a:t>en</a:t>
            </a:r>
            <a:r>
              <a:rPr lang="en-US" sz="2500" dirty="0"/>
              <a:t> </a:t>
            </a:r>
            <a:r>
              <a:rPr lang="en-US" sz="2500" err="1"/>
              <a:t>acceso</a:t>
            </a:r>
            <a:r>
              <a:rPr lang="en-US" sz="2500" dirty="0"/>
              <a:t> </a:t>
            </a:r>
            <a:r>
              <a:rPr lang="en-US" sz="2500" err="1"/>
              <a:t>abierto</a:t>
            </a:r>
            <a:r>
              <a:rPr lang="en-US" sz="2500" dirty="0"/>
              <a:t> </a:t>
            </a:r>
            <a:r>
              <a:rPr lang="en-US" sz="2500" err="1"/>
              <a:t>mediante</a:t>
            </a:r>
            <a:r>
              <a:rPr lang="en-US" sz="2500" dirty="0"/>
              <a:t> </a:t>
            </a:r>
            <a:r>
              <a:rPr lang="en-US" sz="2500" err="1"/>
              <a:t>el</a:t>
            </a:r>
            <a:r>
              <a:rPr lang="en-US" sz="2500" dirty="0"/>
              <a:t> </a:t>
            </a:r>
            <a:r>
              <a:rPr lang="en-US" sz="2500" err="1"/>
              <a:t>uso</a:t>
            </a:r>
            <a:r>
              <a:rPr lang="en-US" sz="2500" dirty="0"/>
              <a:t> de </a:t>
            </a:r>
            <a:r>
              <a:rPr lang="en-US" sz="2500" err="1"/>
              <a:t>licencias</a:t>
            </a:r>
            <a:r>
              <a:rPr lang="en-US" sz="2500" dirty="0"/>
              <a:t> Creative Commons para </a:t>
            </a:r>
            <a:r>
              <a:rPr lang="en-US" sz="2500" err="1"/>
              <a:t>maximizar</a:t>
            </a:r>
            <a:r>
              <a:rPr lang="en-US" sz="2500" dirty="0"/>
              <a:t> la </a:t>
            </a:r>
            <a:r>
              <a:rPr lang="en-US" sz="2500" err="1"/>
              <a:t>visibilidad</a:t>
            </a:r>
            <a:r>
              <a:rPr lang="en-US" sz="2500" dirty="0"/>
              <a:t> y </a:t>
            </a:r>
            <a:r>
              <a:rPr lang="en-US" sz="2500" err="1"/>
              <a:t>el</a:t>
            </a:r>
            <a:r>
              <a:rPr lang="en-US" sz="2500" dirty="0"/>
              <a:t> </a:t>
            </a:r>
            <a:r>
              <a:rPr lang="en-US" sz="2500" err="1"/>
              <a:t>impacto</a:t>
            </a:r>
            <a:r>
              <a:rPr lang="en-US" sz="2500" dirty="0"/>
              <a:t> de la </a:t>
            </a:r>
            <a:r>
              <a:rPr lang="en-US" sz="2500" err="1"/>
              <a:t>producción</a:t>
            </a:r>
            <a:r>
              <a:rPr lang="en-US" sz="2500" dirty="0"/>
              <a:t> </a:t>
            </a:r>
            <a:r>
              <a:rPr lang="en-US" sz="2500" err="1"/>
              <a:t>científica</a:t>
            </a:r>
            <a:r>
              <a:rPr lang="en-US" sz="2500" dirty="0"/>
              <a:t> de </a:t>
            </a:r>
            <a:r>
              <a:rPr lang="en-US" sz="2500" err="1"/>
              <a:t>los</a:t>
            </a:r>
            <a:r>
              <a:rPr lang="en-US" sz="2500" dirty="0"/>
              <a:t> </a:t>
            </a:r>
            <a:r>
              <a:rPr lang="en-US" sz="2500" err="1"/>
              <a:t>docentes</a:t>
            </a:r>
            <a:r>
              <a:rPr lang="en-US" sz="2500" dirty="0"/>
              <a:t> de la UPRM.</a:t>
            </a:r>
          </a:p>
          <a:p>
            <a:pPr>
              <a:lnSpc>
                <a:spcPct val="100000"/>
              </a:lnSpc>
              <a:buChar char="•"/>
            </a:pPr>
            <a:r>
              <a:rPr lang="en-US" sz="2500" err="1"/>
              <a:t>Considerar</a:t>
            </a:r>
            <a:r>
              <a:rPr lang="en-US" sz="2500" dirty="0"/>
              <a:t> la </a:t>
            </a:r>
            <a:r>
              <a:rPr lang="en-US" sz="2500" err="1"/>
              <a:t>implementación</a:t>
            </a:r>
            <a:r>
              <a:rPr lang="en-US" sz="2500" dirty="0"/>
              <a:t> de un </a:t>
            </a:r>
            <a:r>
              <a:rPr lang="en-US" sz="2500" err="1"/>
              <a:t>modelo</a:t>
            </a:r>
            <a:r>
              <a:rPr lang="en-US" sz="2500" dirty="0"/>
              <a:t> de </a:t>
            </a:r>
            <a:r>
              <a:rPr lang="en-US" sz="2500" err="1"/>
              <a:t>depósito</a:t>
            </a:r>
            <a:r>
              <a:rPr lang="en-US" sz="2500" dirty="0"/>
              <a:t> </a:t>
            </a:r>
            <a:r>
              <a:rPr lang="en-US" sz="2500" err="1"/>
              <a:t>mediado</a:t>
            </a:r>
            <a:r>
              <a:rPr lang="en-US" sz="2500" dirty="0"/>
              <a:t>, </a:t>
            </a:r>
            <a:r>
              <a:rPr lang="en-US" sz="2500" err="1"/>
              <a:t>en</a:t>
            </a:r>
            <a:r>
              <a:rPr lang="en-US" sz="2500" dirty="0"/>
              <a:t> </a:t>
            </a:r>
            <a:r>
              <a:rPr lang="en-US" sz="2500" err="1"/>
              <a:t>el</a:t>
            </a:r>
            <a:r>
              <a:rPr lang="en-US" sz="2500" dirty="0"/>
              <a:t> </a:t>
            </a:r>
            <a:r>
              <a:rPr lang="en-US" sz="2500" err="1"/>
              <a:t>cual</a:t>
            </a:r>
            <a:r>
              <a:rPr lang="en-US" sz="2500" dirty="0"/>
              <a:t> personal </a:t>
            </a:r>
            <a:r>
              <a:rPr lang="en-US" sz="2500" err="1"/>
              <a:t>bibliotecario</a:t>
            </a:r>
            <a:r>
              <a:rPr lang="en-US" sz="2500" dirty="0"/>
              <a:t> </a:t>
            </a:r>
            <a:r>
              <a:rPr lang="en-US" sz="2500" err="1"/>
              <a:t>recolectaría</a:t>
            </a:r>
            <a:r>
              <a:rPr lang="en-US" sz="2500" dirty="0"/>
              <a:t> </a:t>
            </a:r>
            <a:r>
              <a:rPr lang="en-US" sz="2500" err="1"/>
              <a:t>obras</a:t>
            </a:r>
            <a:r>
              <a:rPr lang="en-US" sz="2500" dirty="0"/>
              <a:t> de </a:t>
            </a:r>
            <a:r>
              <a:rPr lang="en-US" sz="2500" err="1"/>
              <a:t>docentes</a:t>
            </a:r>
            <a:r>
              <a:rPr lang="en-US" sz="2500" dirty="0"/>
              <a:t> </a:t>
            </a:r>
            <a:r>
              <a:rPr lang="en-US" sz="2500" err="1"/>
              <a:t>ya</a:t>
            </a:r>
            <a:r>
              <a:rPr lang="en-US" sz="2500" dirty="0"/>
              <a:t> </a:t>
            </a:r>
            <a:r>
              <a:rPr lang="en-US" sz="2500" err="1"/>
              <a:t>publicadas</a:t>
            </a:r>
            <a:r>
              <a:rPr lang="en-US" sz="2500" dirty="0"/>
              <a:t> para </a:t>
            </a:r>
            <a:r>
              <a:rPr lang="en-US" sz="2500" err="1"/>
              <a:t>depositarlas</a:t>
            </a:r>
            <a:r>
              <a:rPr lang="en-US" sz="2500" dirty="0"/>
              <a:t> </a:t>
            </a:r>
            <a:r>
              <a:rPr lang="en-US" sz="2500" err="1"/>
              <a:t>por</a:t>
            </a:r>
            <a:r>
              <a:rPr lang="en-US" sz="2500" dirty="0"/>
              <a:t> </a:t>
            </a:r>
            <a:r>
              <a:rPr lang="en-US" sz="2500" err="1"/>
              <a:t>ellos</a:t>
            </a:r>
            <a:r>
              <a:rPr lang="en-US" sz="2500" dirty="0"/>
              <a:t> </a:t>
            </a:r>
            <a:r>
              <a:rPr lang="en-US" sz="2500" err="1"/>
              <a:t>en</a:t>
            </a:r>
            <a:r>
              <a:rPr lang="en-US" sz="2500" dirty="0"/>
              <a:t> </a:t>
            </a:r>
            <a:r>
              <a:rPr lang="en-US" sz="2500" err="1"/>
              <a:t>el</a:t>
            </a:r>
            <a:r>
              <a:rPr lang="en-US" sz="2500" dirty="0"/>
              <a:t> </a:t>
            </a:r>
            <a:r>
              <a:rPr lang="en-US" sz="2500" err="1"/>
              <a:t>repositorio</a:t>
            </a:r>
            <a:r>
              <a:rPr lang="en-US" sz="2500" dirty="0"/>
              <a:t>, </a:t>
            </a:r>
            <a:r>
              <a:rPr lang="en-US" sz="2500" err="1"/>
              <a:t>siempre</a:t>
            </a:r>
            <a:r>
              <a:rPr lang="en-US" sz="2500" dirty="0"/>
              <a:t> que </a:t>
            </a:r>
            <a:r>
              <a:rPr lang="en-US" sz="2500" err="1"/>
              <a:t>brinden</a:t>
            </a:r>
            <a:r>
              <a:rPr lang="en-US" sz="2500" dirty="0"/>
              <a:t> </a:t>
            </a:r>
            <a:r>
              <a:rPr lang="en-US" sz="2500" err="1"/>
              <a:t>su</a:t>
            </a:r>
            <a:r>
              <a:rPr lang="en-US" sz="2500" dirty="0"/>
              <a:t> </a:t>
            </a:r>
            <a:r>
              <a:rPr lang="en-US" sz="2500" err="1"/>
              <a:t>aprobación</a:t>
            </a:r>
            <a:r>
              <a:rPr lang="en-US" sz="2500" dirty="0"/>
              <a:t>.</a:t>
            </a:r>
          </a:p>
        </p:txBody>
      </p:sp>
      <p:sp>
        <p:nvSpPr>
          <p:cNvPr id="237" name="Google Shape;237;p5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pic>
        <p:nvPicPr>
          <p:cNvPr id="238" name="Google Shape;238;p5"/>
          <p:cNvPicPr preferRelativeResize="0">
            <a:picLocks noGrp="1"/>
          </p:cNvPicPr>
          <p:nvPr>
            <p:ph type="pic" idx="2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10759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"/>
          <p:cNvSpPr txBox="1">
            <a:spLocks noGrp="1"/>
          </p:cNvSpPr>
          <p:nvPr>
            <p:ph type="title"/>
          </p:nvPr>
        </p:nvSpPr>
        <p:spPr>
          <a:xfrm>
            <a:off x="7086600" y="0"/>
            <a:ext cx="5105400" cy="6858000"/>
          </a:xfrm>
          <a:prstGeom prst="rect">
            <a:avLst/>
          </a:prstGeom>
          <a:solidFill>
            <a:srgbClr val="616161"/>
          </a:solidFill>
          <a:ln>
            <a:noFill/>
          </a:ln>
        </p:spPr>
        <p:txBody>
          <a:bodyPr spcFirstLastPara="1" wrap="square" lIns="720000" tIns="0" rIns="108000" bIns="2160000" anchor="b" anchorCtr="0">
            <a:noAutofit/>
          </a:bodyPr>
          <a:lstStyle/>
          <a:p>
            <a:r>
              <a:rPr lang="en-US" sz="6000" i="1" err="1">
                <a:solidFill>
                  <a:schemeClr val="bg1"/>
                </a:solidFill>
                <a:latin typeface="Barlow Semi Condensed SemiBold"/>
              </a:rPr>
              <a:t>Iniciativa</a:t>
            </a:r>
            <a:r>
              <a:rPr lang="en-US" sz="6000" i="1" dirty="0">
                <a:solidFill>
                  <a:schemeClr val="bg1"/>
                </a:solidFill>
                <a:latin typeface="Barlow Semi Condensed SemiBold"/>
              </a:rPr>
              <a:t> 2:</a:t>
            </a:r>
            <a:br>
              <a:rPr lang="en-US" sz="4000" i="1" dirty="0">
                <a:latin typeface="Barlow Semi Condensed SemiBold"/>
              </a:rPr>
            </a:br>
            <a:r>
              <a:rPr lang="en-US" sz="4800" i="1" err="1">
                <a:solidFill>
                  <a:schemeClr val="bg1"/>
                </a:solidFill>
                <a:latin typeface="Barlow Semi Condensed SemiBold"/>
              </a:rPr>
              <a:t>Establecimiento</a:t>
            </a:r>
            <a:r>
              <a:rPr lang="en-US" sz="4800" i="1" dirty="0">
                <a:solidFill>
                  <a:schemeClr val="bg1"/>
                </a:solidFill>
                <a:latin typeface="Barlow Semi Condensed SemiBold"/>
              </a:rPr>
              <a:t> del Oral History Lab (OHL)</a:t>
            </a:r>
          </a:p>
        </p:txBody>
      </p:sp>
      <p:sp>
        <p:nvSpPr>
          <p:cNvPr id="220" name="Google Shape;220;p3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pic>
        <p:nvPicPr>
          <p:cNvPr id="222" name="Google Shape;222;p3"/>
          <p:cNvPicPr preferRelativeResize="0">
            <a:picLocks noGrp="1"/>
          </p:cNvPicPr>
          <p:nvPr>
            <p:ph type="pic" idx="2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Logo&#10;&#10;Description automatically generated">
            <a:extLst>
              <a:ext uri="{FF2B5EF4-FFF2-40B4-BE49-F238E27FC236}">
                <a16:creationId xmlns:a16="http://schemas.microsoft.com/office/drawing/2014/main" id="{D47A8252-BC62-A947-CD63-8829EEF439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2237" y="223963"/>
            <a:ext cx="2633702" cy="27707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E86B23B-7793-C9F8-6525-3B36F99D9C72}"/>
              </a:ext>
            </a:extLst>
          </p:cNvPr>
          <p:cNvSpPr txBox="1"/>
          <p:nvPr/>
        </p:nvSpPr>
        <p:spPr>
          <a:xfrm>
            <a:off x="499274" y="3264215"/>
            <a:ext cx="6204506" cy="24929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600" dirty="0"/>
              <a:t>El </a:t>
            </a:r>
            <a:r>
              <a:rPr lang="en-US" sz="2600" err="1"/>
              <a:t>establecimiento</a:t>
            </a:r>
            <a:r>
              <a:rPr lang="en-US" sz="2600" dirty="0"/>
              <a:t> del Oral History Lab es </a:t>
            </a:r>
            <a:r>
              <a:rPr lang="en-US" sz="2600" err="1"/>
              <a:t>otra</a:t>
            </a:r>
            <a:r>
              <a:rPr lang="en-US" sz="2600" dirty="0"/>
              <a:t> </a:t>
            </a:r>
            <a:r>
              <a:rPr lang="en-US" sz="2600" err="1"/>
              <a:t>iniciativa</a:t>
            </a:r>
            <a:r>
              <a:rPr lang="en-US" sz="2600" dirty="0"/>
              <a:t> que ha dado </a:t>
            </a:r>
            <a:r>
              <a:rPr lang="en-US" sz="2600" err="1"/>
              <a:t>impulso</a:t>
            </a:r>
            <a:r>
              <a:rPr lang="en-US" sz="2600" dirty="0"/>
              <a:t> al </a:t>
            </a:r>
            <a:r>
              <a:rPr lang="en-US" sz="2600" err="1"/>
              <a:t>crecimiento</a:t>
            </a:r>
            <a:r>
              <a:rPr lang="en-US" sz="2600" dirty="0"/>
              <a:t> de </a:t>
            </a:r>
            <a:r>
              <a:rPr lang="en-US" sz="2600" err="1"/>
              <a:t>Scholar@UPRM</a:t>
            </a:r>
            <a:r>
              <a:rPr lang="en-US" sz="2600" dirty="0"/>
              <a:t>. Este </a:t>
            </a:r>
            <a:r>
              <a:rPr lang="en-US" sz="2600" err="1"/>
              <a:t>proyecto</a:t>
            </a:r>
            <a:r>
              <a:rPr lang="en-US" sz="2600" dirty="0"/>
              <a:t> ha </a:t>
            </a:r>
            <a:r>
              <a:rPr lang="en-US" sz="2600" err="1"/>
              <a:t>servido</a:t>
            </a:r>
            <a:r>
              <a:rPr lang="en-US" sz="2600"/>
              <a:t> para </a:t>
            </a:r>
            <a:r>
              <a:rPr lang="en-US" sz="2600" err="1"/>
              <a:t>incorporar</a:t>
            </a:r>
            <a:r>
              <a:rPr lang="en-US" sz="2600" dirty="0"/>
              <a:t> </a:t>
            </a:r>
            <a:r>
              <a:rPr lang="en-US" sz="2600" err="1"/>
              <a:t>obras</a:t>
            </a:r>
            <a:r>
              <a:rPr lang="en-US" sz="2600" dirty="0"/>
              <a:t> de </a:t>
            </a:r>
            <a:r>
              <a:rPr lang="en-US" sz="2600" err="1"/>
              <a:t>estudiantes</a:t>
            </a:r>
            <a:r>
              <a:rPr lang="en-US" sz="2600" dirty="0"/>
              <a:t> </a:t>
            </a:r>
            <a:r>
              <a:rPr lang="en-US" sz="2600" err="1"/>
              <a:t>subgraduados</a:t>
            </a:r>
            <a:r>
              <a:rPr lang="en-US" sz="2600" dirty="0"/>
              <a:t> al </a:t>
            </a:r>
            <a:r>
              <a:rPr lang="en-US" sz="2600" err="1"/>
              <a:t>repositorio</a:t>
            </a:r>
            <a:r>
              <a:rPr lang="en-US" sz="2600" dirty="0"/>
              <a:t> </a:t>
            </a:r>
            <a:r>
              <a:rPr lang="en-US" sz="2600" err="1"/>
              <a:t>institucional</a:t>
            </a:r>
            <a:r>
              <a:rPr lang="en-US" sz="2600" dirty="0"/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83435" cy="695740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/>
          <a:p>
            <a:r>
              <a:rPr lang="en-US" dirty="0"/>
              <a:t>¿</a:t>
            </a:r>
            <a:r>
              <a:rPr lang="en-US" dirty="0" err="1"/>
              <a:t>Qué</a:t>
            </a:r>
            <a:r>
              <a:rPr lang="en-US" dirty="0"/>
              <a:t> es y </a:t>
            </a:r>
            <a:r>
              <a:rPr lang="en-US" dirty="0" err="1"/>
              <a:t>qué</a:t>
            </a:r>
            <a:r>
              <a:rPr lang="en-US" dirty="0"/>
              <a:t> produce </a:t>
            </a:r>
            <a:r>
              <a:rPr lang="en-US" dirty="0" err="1"/>
              <a:t>el</a:t>
            </a:r>
            <a:r>
              <a:rPr lang="en-US" dirty="0"/>
              <a:t> Oral History Lab?</a:t>
            </a:r>
          </a:p>
        </p:txBody>
      </p:sp>
      <p:sp>
        <p:nvSpPr>
          <p:cNvPr id="236" name="Google Shape;236;p5"/>
          <p:cNvSpPr txBox="1">
            <a:spLocks noGrp="1"/>
          </p:cNvSpPr>
          <p:nvPr>
            <p:ph type="body" idx="1"/>
          </p:nvPr>
        </p:nvSpPr>
        <p:spPr>
          <a:xfrm>
            <a:off x="432000" y="1361872"/>
            <a:ext cx="10991658" cy="475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None/>
            </a:pPr>
            <a:r>
              <a:rPr lang="en-US" sz="2600" dirty="0"/>
              <a:t>El Oral History Lab (OHL) es </a:t>
            </a:r>
            <a:r>
              <a:rPr lang="en-US" sz="2600" dirty="0" err="1"/>
              <a:t>una</a:t>
            </a:r>
            <a:r>
              <a:rPr lang="en-US" sz="2600" dirty="0"/>
              <a:t> </a:t>
            </a:r>
            <a:r>
              <a:rPr lang="en-US" sz="2600" dirty="0" err="1"/>
              <a:t>unidad</a:t>
            </a:r>
            <a:r>
              <a:rPr lang="en-US" sz="2600" dirty="0"/>
              <a:t> </a:t>
            </a:r>
            <a:r>
              <a:rPr lang="en-US" sz="2600" dirty="0" err="1"/>
              <a:t>nueva</a:t>
            </a:r>
            <a:r>
              <a:rPr lang="en-US" sz="2600" dirty="0"/>
              <a:t> </a:t>
            </a:r>
            <a:r>
              <a:rPr lang="en-US" sz="2600" dirty="0" err="1"/>
              <a:t>ubicada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 la </a:t>
            </a:r>
            <a:r>
              <a:rPr lang="en-US" sz="2600" dirty="0" err="1"/>
              <a:t>Biblioteca</a:t>
            </a:r>
            <a:r>
              <a:rPr lang="en-US" sz="2600" dirty="0"/>
              <a:t> General de la UPRM que se </a:t>
            </a:r>
            <a:r>
              <a:rPr lang="en-US" sz="2600" dirty="0" err="1"/>
              <a:t>dedica</a:t>
            </a:r>
            <a:r>
              <a:rPr lang="en-US" sz="2600" dirty="0"/>
              <a:t> a la </a:t>
            </a:r>
            <a:r>
              <a:rPr lang="en-US" sz="2600" dirty="0" err="1"/>
              <a:t>recopilación</a:t>
            </a:r>
            <a:r>
              <a:rPr lang="en-US" sz="2600" dirty="0"/>
              <a:t>, </a:t>
            </a:r>
            <a:r>
              <a:rPr lang="en-US" sz="2600" dirty="0" err="1"/>
              <a:t>preservación</a:t>
            </a:r>
            <a:r>
              <a:rPr lang="en-US" sz="2600" dirty="0"/>
              <a:t> y </a:t>
            </a:r>
            <a:r>
              <a:rPr lang="en-US" sz="2600" dirty="0" err="1"/>
              <a:t>difusión</a:t>
            </a:r>
            <a:r>
              <a:rPr lang="en-US" sz="2600" dirty="0"/>
              <a:t> de </a:t>
            </a:r>
            <a:r>
              <a:rPr lang="en-US" sz="2600" dirty="0" err="1"/>
              <a:t>entrevistas</a:t>
            </a:r>
            <a:r>
              <a:rPr lang="en-US" sz="2600" dirty="0"/>
              <a:t> de </a:t>
            </a:r>
            <a:r>
              <a:rPr lang="en-US" sz="2600" dirty="0" err="1"/>
              <a:t>historia</a:t>
            </a:r>
            <a:r>
              <a:rPr lang="en-US" sz="2600" dirty="0"/>
              <a:t> oral </a:t>
            </a:r>
            <a:r>
              <a:rPr lang="en-US" sz="2600" dirty="0" err="1"/>
              <a:t>realizadas</a:t>
            </a:r>
            <a:r>
              <a:rPr lang="en-US" sz="2600" dirty="0"/>
              <a:t> a </a:t>
            </a:r>
            <a:r>
              <a:rPr lang="en-US" sz="2600" dirty="0" err="1"/>
              <a:t>miembros</a:t>
            </a:r>
            <a:r>
              <a:rPr lang="en-US" sz="2600" dirty="0"/>
              <a:t> de </a:t>
            </a:r>
            <a:r>
              <a:rPr lang="en-US" sz="2600" dirty="0" err="1"/>
              <a:t>comunidades</a:t>
            </a:r>
            <a:r>
              <a:rPr lang="en-US" sz="2600" dirty="0"/>
              <a:t> de </a:t>
            </a:r>
            <a:r>
              <a:rPr lang="en-US" sz="2600" dirty="0" err="1"/>
              <a:t>distintas</a:t>
            </a:r>
            <a:r>
              <a:rPr lang="en-US" sz="2600" dirty="0"/>
              <a:t> </a:t>
            </a:r>
            <a:r>
              <a:rPr lang="en-US" sz="2600" dirty="0" err="1"/>
              <a:t>regiones</a:t>
            </a:r>
            <a:r>
              <a:rPr lang="en-US" sz="2600" dirty="0"/>
              <a:t> de Puerto Rico. </a:t>
            </a:r>
            <a:r>
              <a:rPr lang="en-US" sz="2600" dirty="0" err="1"/>
              <a:t>Capturar</a:t>
            </a:r>
            <a:r>
              <a:rPr lang="en-US" sz="2600" dirty="0"/>
              <a:t> </a:t>
            </a:r>
            <a:r>
              <a:rPr lang="en-US" sz="2600" dirty="0" err="1"/>
              <a:t>estas</a:t>
            </a:r>
            <a:r>
              <a:rPr lang="en-US" sz="2600" dirty="0"/>
              <a:t> </a:t>
            </a:r>
            <a:r>
              <a:rPr lang="en-US" sz="2600" dirty="0" err="1"/>
              <a:t>historias</a:t>
            </a:r>
            <a:r>
              <a:rPr lang="en-US" sz="2600" dirty="0"/>
              <a:t> </a:t>
            </a:r>
            <a:r>
              <a:rPr lang="en-US" sz="2600" dirty="0" err="1"/>
              <a:t>orales</a:t>
            </a:r>
            <a:r>
              <a:rPr lang="en-US" sz="2600" dirty="0"/>
              <a:t> </a:t>
            </a:r>
            <a:r>
              <a:rPr lang="en-US" sz="2600" dirty="0" err="1"/>
              <a:t>contribuye</a:t>
            </a:r>
            <a:r>
              <a:rPr lang="en-US" sz="2600" dirty="0"/>
              <a:t> a la </a:t>
            </a:r>
            <a:r>
              <a:rPr lang="en-US" sz="2600" dirty="0" err="1"/>
              <a:t>creación</a:t>
            </a:r>
            <a:r>
              <a:rPr lang="en-US" sz="2600" dirty="0"/>
              <a:t> de un </a:t>
            </a:r>
            <a:r>
              <a:rPr lang="en-US" sz="2600" dirty="0" err="1"/>
              <a:t>registro</a:t>
            </a:r>
            <a:r>
              <a:rPr lang="en-US" sz="2600" dirty="0"/>
              <a:t> </a:t>
            </a:r>
            <a:r>
              <a:rPr lang="en-US" sz="2600" dirty="0" err="1"/>
              <a:t>histórico</a:t>
            </a:r>
            <a:r>
              <a:rPr lang="en-US" sz="2600" dirty="0"/>
              <a:t> </a:t>
            </a:r>
            <a:r>
              <a:rPr lang="en-US" sz="2600" dirty="0" err="1"/>
              <a:t>más</a:t>
            </a:r>
            <a:r>
              <a:rPr lang="en-US" sz="2600" dirty="0"/>
              <a:t> </a:t>
            </a:r>
            <a:r>
              <a:rPr lang="en-US" sz="2600" dirty="0" err="1"/>
              <a:t>inclusivo</a:t>
            </a:r>
            <a:r>
              <a:rPr lang="en-US" sz="2600" dirty="0"/>
              <a:t> y </a:t>
            </a:r>
            <a:r>
              <a:rPr lang="en-US" sz="2600" dirty="0" err="1"/>
              <a:t>humanizado</a:t>
            </a:r>
            <a:r>
              <a:rPr lang="en-US" sz="2600" dirty="0"/>
              <a:t>.</a:t>
            </a:r>
            <a:endParaRPr lang="en-US" dirty="0"/>
          </a:p>
          <a:p>
            <a:pPr>
              <a:buNone/>
            </a:pPr>
            <a:r>
              <a:rPr lang="en-US" sz="2600" dirty="0"/>
              <a:t>El OHL se </a:t>
            </a:r>
            <a:r>
              <a:rPr lang="en-US" sz="2600" dirty="0" err="1"/>
              <a:t>enfoca</a:t>
            </a:r>
            <a:r>
              <a:rPr lang="en-US" sz="2600" dirty="0"/>
              <a:t> </a:t>
            </a:r>
            <a:r>
              <a:rPr lang="en-US" sz="2600" dirty="0" err="1"/>
              <a:t>principalmente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 </a:t>
            </a:r>
            <a:r>
              <a:rPr lang="en-US" sz="2600" dirty="0" err="1"/>
              <a:t>historias</a:t>
            </a:r>
            <a:r>
              <a:rPr lang="en-US" sz="2600" dirty="0"/>
              <a:t> </a:t>
            </a:r>
            <a:r>
              <a:rPr lang="en-US" sz="2600" dirty="0" err="1"/>
              <a:t>orales</a:t>
            </a:r>
            <a:r>
              <a:rPr lang="en-US" sz="2600" dirty="0"/>
              <a:t> que </a:t>
            </a:r>
            <a:r>
              <a:rPr lang="en-US" sz="2600" dirty="0" err="1"/>
              <a:t>abordan</a:t>
            </a:r>
            <a:r>
              <a:rPr lang="en-US" sz="2600" dirty="0"/>
              <a:t> </a:t>
            </a:r>
            <a:r>
              <a:rPr lang="en-US" sz="2600" dirty="0" err="1"/>
              <a:t>temas</a:t>
            </a:r>
            <a:r>
              <a:rPr lang="en-US" sz="2600" dirty="0"/>
              <a:t> </a:t>
            </a:r>
            <a:r>
              <a:rPr lang="en-US" sz="2600" dirty="0" err="1"/>
              <a:t>como</a:t>
            </a:r>
            <a:r>
              <a:rPr lang="en-US" sz="2600" dirty="0"/>
              <a:t> </a:t>
            </a:r>
            <a:r>
              <a:rPr lang="en-US" sz="2600" dirty="0" err="1"/>
              <a:t>los</a:t>
            </a:r>
            <a:r>
              <a:rPr lang="en-US" sz="2600" dirty="0"/>
              <a:t> </a:t>
            </a:r>
            <a:r>
              <a:rPr lang="en-US" sz="2600" dirty="0" err="1"/>
              <a:t>desastres</a:t>
            </a:r>
            <a:r>
              <a:rPr lang="en-US" sz="2600" dirty="0"/>
              <a:t> naturales, la </a:t>
            </a:r>
            <a:r>
              <a:rPr lang="en-US" sz="2600" dirty="0" err="1"/>
              <a:t>inseguridad</a:t>
            </a:r>
            <a:r>
              <a:rPr lang="en-US" sz="2600" dirty="0"/>
              <a:t> alimentaria, </a:t>
            </a:r>
            <a:r>
              <a:rPr lang="en-US" sz="2600" dirty="0" err="1"/>
              <a:t>el</a:t>
            </a:r>
            <a:r>
              <a:rPr lang="en-US" sz="2600" dirty="0"/>
              <a:t> </a:t>
            </a:r>
            <a:r>
              <a:rPr lang="en-US" sz="2600" dirty="0" err="1"/>
              <a:t>acceso</a:t>
            </a:r>
            <a:r>
              <a:rPr lang="en-US" sz="2600" dirty="0"/>
              <a:t> a la </a:t>
            </a:r>
            <a:r>
              <a:rPr lang="en-US" sz="2600" dirty="0" err="1"/>
              <a:t>educación</a:t>
            </a:r>
            <a:r>
              <a:rPr lang="en-US" sz="2600" dirty="0"/>
              <a:t> y </a:t>
            </a:r>
            <a:r>
              <a:rPr lang="en-US" sz="2600" dirty="0" err="1"/>
              <a:t>los</a:t>
            </a:r>
            <a:r>
              <a:rPr lang="en-US" sz="2600" dirty="0"/>
              <a:t> </a:t>
            </a:r>
            <a:r>
              <a:rPr lang="en-US" sz="2600" dirty="0" err="1"/>
              <a:t>impactos</a:t>
            </a:r>
            <a:r>
              <a:rPr lang="en-US" sz="2600" dirty="0"/>
              <a:t> </a:t>
            </a:r>
            <a:r>
              <a:rPr lang="en-US" sz="2600" dirty="0" err="1"/>
              <a:t>sociales</a:t>
            </a:r>
            <a:r>
              <a:rPr lang="en-US" sz="2600" dirty="0"/>
              <a:t> y </a:t>
            </a:r>
            <a:r>
              <a:rPr lang="en-US" sz="2600" dirty="0" err="1"/>
              <a:t>ambientales</a:t>
            </a:r>
            <a:r>
              <a:rPr lang="en-US" sz="2600" dirty="0"/>
              <a:t> del </a:t>
            </a:r>
            <a:r>
              <a:rPr lang="en-US" sz="2600" dirty="0" err="1"/>
              <a:t>cambio</a:t>
            </a:r>
            <a:r>
              <a:rPr lang="en-US" sz="2600" dirty="0"/>
              <a:t> </a:t>
            </a:r>
            <a:r>
              <a:rPr lang="en-US" sz="2600" dirty="0" err="1"/>
              <a:t>climático</a:t>
            </a:r>
            <a:r>
              <a:rPr lang="en-US" sz="2600" dirty="0"/>
              <a:t>. </a:t>
            </a:r>
            <a:endParaRPr lang="en-US" dirty="0"/>
          </a:p>
          <a:p>
            <a:pPr>
              <a:buNone/>
            </a:pPr>
            <a:r>
              <a:rPr lang="en-US" sz="2600" dirty="0"/>
              <a:t>El OHL </a:t>
            </a:r>
            <a:r>
              <a:rPr lang="en-US" sz="2600" dirty="0" err="1"/>
              <a:t>también</a:t>
            </a:r>
            <a:r>
              <a:rPr lang="en-US" sz="2600" dirty="0"/>
              <a:t> se </a:t>
            </a:r>
            <a:r>
              <a:rPr lang="en-US" sz="2600" dirty="0" err="1"/>
              <a:t>dedica</a:t>
            </a:r>
            <a:r>
              <a:rPr lang="en-US" sz="2600" dirty="0"/>
              <a:t> a la </a:t>
            </a:r>
            <a:r>
              <a:rPr lang="en-US" sz="2600" dirty="0" err="1"/>
              <a:t>creación</a:t>
            </a:r>
            <a:r>
              <a:rPr lang="en-US" sz="2600" dirty="0"/>
              <a:t> de </a:t>
            </a:r>
            <a:r>
              <a:rPr lang="en-US" sz="2600" dirty="0" err="1"/>
              <a:t>documentales</a:t>
            </a:r>
            <a:r>
              <a:rPr lang="en-US" sz="2600" dirty="0"/>
              <a:t> que </a:t>
            </a:r>
            <a:r>
              <a:rPr lang="en-US" sz="2600" dirty="0" err="1"/>
              <a:t>examinan</a:t>
            </a:r>
            <a:r>
              <a:rPr lang="en-US" sz="2600" dirty="0"/>
              <a:t> </a:t>
            </a:r>
            <a:r>
              <a:rPr lang="en-US" sz="2600" dirty="0" err="1"/>
              <a:t>estos</a:t>
            </a:r>
            <a:r>
              <a:rPr lang="en-US" sz="2600" dirty="0"/>
              <a:t> </a:t>
            </a:r>
            <a:r>
              <a:rPr lang="en-US" sz="2600" dirty="0" err="1"/>
              <a:t>temas</a:t>
            </a:r>
            <a:r>
              <a:rPr lang="en-US" sz="2600" dirty="0"/>
              <a:t> y sus </a:t>
            </a:r>
            <a:r>
              <a:rPr lang="en-US" sz="2600" dirty="0" err="1"/>
              <a:t>efectos</a:t>
            </a:r>
            <a:r>
              <a:rPr lang="en-US" sz="2600" dirty="0"/>
              <a:t> </a:t>
            </a:r>
            <a:r>
              <a:rPr lang="en-US" sz="2600" dirty="0" err="1"/>
              <a:t>sobre</a:t>
            </a:r>
            <a:r>
              <a:rPr lang="en-US" sz="2600" dirty="0"/>
              <a:t> la </a:t>
            </a:r>
            <a:r>
              <a:rPr lang="en-US" sz="2600" dirty="0" err="1"/>
              <a:t>vida</a:t>
            </a:r>
            <a:r>
              <a:rPr lang="en-US" sz="2600" dirty="0"/>
              <a:t> de la </a:t>
            </a:r>
            <a:r>
              <a:rPr lang="en-US" sz="2600" dirty="0" err="1"/>
              <a:t>gente</a:t>
            </a:r>
            <a:r>
              <a:rPr lang="en-US" sz="2600" dirty="0"/>
              <a:t> de Puerto Rico. </a:t>
            </a:r>
            <a:endParaRPr lang="en-US" dirty="0"/>
          </a:p>
          <a:p>
            <a:pPr>
              <a:buNone/>
            </a:pPr>
            <a:endParaRPr lang="en-US" sz="2600"/>
          </a:p>
          <a:p>
            <a:pPr>
              <a:buNone/>
            </a:pPr>
            <a:endParaRPr lang="en-US" sz="2600"/>
          </a:p>
        </p:txBody>
      </p:sp>
      <p:sp>
        <p:nvSpPr>
          <p:cNvPr id="237" name="Google Shape;237;p5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pic>
        <p:nvPicPr>
          <p:cNvPr id="238" name="Google Shape;238;p5"/>
          <p:cNvPicPr preferRelativeResize="0">
            <a:picLocks noGrp="1"/>
          </p:cNvPicPr>
          <p:nvPr>
            <p:ph type="pic" idx="2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87393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83435" cy="695740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/>
          <a:p>
            <a:r>
              <a:rPr lang="en-US"/>
              <a:t>El </a:t>
            </a:r>
            <a:r>
              <a:rPr lang="en-US" err="1"/>
              <a:t>modelo</a:t>
            </a:r>
            <a:r>
              <a:rPr lang="en-US"/>
              <a:t> </a:t>
            </a:r>
            <a:r>
              <a:rPr lang="en-US" err="1"/>
              <a:t>multidisciplinario</a:t>
            </a:r>
            <a:r>
              <a:rPr lang="en-US"/>
              <a:t> del OHL</a:t>
            </a:r>
          </a:p>
        </p:txBody>
      </p:sp>
      <p:sp>
        <p:nvSpPr>
          <p:cNvPr id="236" name="Google Shape;236;p5"/>
          <p:cNvSpPr txBox="1">
            <a:spLocks noGrp="1"/>
          </p:cNvSpPr>
          <p:nvPr>
            <p:ph type="body" idx="1"/>
          </p:nvPr>
        </p:nvSpPr>
        <p:spPr>
          <a:xfrm>
            <a:off x="432000" y="1361872"/>
            <a:ext cx="10991658" cy="475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None/>
            </a:pPr>
            <a:r>
              <a:rPr lang="en-US" sz="2600" dirty="0"/>
              <a:t>The OHL surge de </a:t>
            </a:r>
            <a:r>
              <a:rPr lang="en-US" sz="2600" dirty="0" err="1"/>
              <a:t>una</a:t>
            </a:r>
            <a:r>
              <a:rPr lang="en-US" sz="2600" dirty="0"/>
              <a:t> </a:t>
            </a:r>
            <a:r>
              <a:rPr lang="en-US" sz="2600" dirty="0" err="1"/>
              <a:t>colaboración</a:t>
            </a:r>
            <a:r>
              <a:rPr lang="en-US" sz="2600" dirty="0"/>
              <a:t> </a:t>
            </a:r>
            <a:r>
              <a:rPr lang="en-US" sz="2600" dirty="0" err="1"/>
              <a:t>multidisciplinaria</a:t>
            </a:r>
            <a:r>
              <a:rPr lang="en-US" sz="2600" dirty="0"/>
              <a:t> entre </a:t>
            </a:r>
            <a:r>
              <a:rPr lang="en-US" sz="2600" dirty="0" err="1"/>
              <a:t>tres</a:t>
            </a:r>
            <a:r>
              <a:rPr lang="en-US" sz="2600" dirty="0"/>
              <a:t> </a:t>
            </a:r>
            <a:r>
              <a:rPr lang="en-US" sz="2600" dirty="0" err="1"/>
              <a:t>entidades</a:t>
            </a:r>
            <a:r>
              <a:rPr lang="en-US" sz="2600" dirty="0"/>
              <a:t> de la UPRM con </a:t>
            </a:r>
            <a:r>
              <a:rPr lang="en-US" sz="2600" dirty="0" err="1"/>
              <a:t>áreas</a:t>
            </a:r>
            <a:r>
              <a:rPr lang="en-US" sz="2600" dirty="0"/>
              <a:t> de </a:t>
            </a:r>
            <a:r>
              <a:rPr lang="en-US" sz="2600" dirty="0" err="1"/>
              <a:t>conocimiento</a:t>
            </a:r>
            <a:r>
              <a:rPr lang="en-US" sz="2600" dirty="0"/>
              <a:t> y </a:t>
            </a:r>
            <a:r>
              <a:rPr lang="en-US" sz="2600" dirty="0" err="1"/>
              <a:t>destrezas</a:t>
            </a:r>
            <a:r>
              <a:rPr lang="en-US" sz="2600" dirty="0"/>
              <a:t> </a:t>
            </a:r>
            <a:r>
              <a:rPr lang="en-US" sz="2600" dirty="0" err="1"/>
              <a:t>muy</a:t>
            </a:r>
            <a:r>
              <a:rPr lang="en-US" sz="2600" dirty="0"/>
              <a:t> </a:t>
            </a:r>
            <a:r>
              <a:rPr lang="en-US" sz="2600" dirty="0" err="1"/>
              <a:t>diferentes</a:t>
            </a:r>
            <a:r>
              <a:rPr lang="en-US" sz="2600" dirty="0"/>
              <a:t>:</a:t>
            </a:r>
            <a:endParaRPr lang="en-US" dirty="0"/>
          </a:p>
          <a:p>
            <a:pPr>
              <a:spcBef>
                <a:spcPts val="1800"/>
              </a:spcBef>
              <a:buChar char="•"/>
            </a:pPr>
            <a:r>
              <a:rPr lang="en-US" sz="2600" dirty="0"/>
              <a:t>El Departamento de Inglés</a:t>
            </a:r>
          </a:p>
          <a:p>
            <a:pPr>
              <a:buChar char="•"/>
            </a:pPr>
            <a:r>
              <a:rPr lang="en-US" sz="2600" dirty="0"/>
              <a:t>El </a:t>
            </a:r>
            <a:r>
              <a:rPr lang="en-US" sz="2600" dirty="0" err="1"/>
              <a:t>Certificado</a:t>
            </a:r>
            <a:r>
              <a:rPr lang="en-US" sz="2600" dirty="0"/>
              <a:t> de Cine</a:t>
            </a:r>
            <a:endParaRPr lang="en-US" dirty="0"/>
          </a:p>
          <a:p>
            <a:pPr>
              <a:buChar char="•"/>
            </a:pPr>
            <a:r>
              <a:rPr lang="en-US" sz="2600" dirty="0"/>
              <a:t>La </a:t>
            </a:r>
            <a:r>
              <a:rPr lang="en-US" sz="2600" dirty="0" err="1"/>
              <a:t>Biblioteca</a:t>
            </a:r>
            <a:r>
              <a:rPr lang="en-US" sz="2600" dirty="0"/>
              <a:t> General</a:t>
            </a:r>
            <a:endParaRPr lang="en-US" dirty="0"/>
          </a:p>
          <a:p>
            <a:pPr marL="38100" indent="0">
              <a:spcBef>
                <a:spcPts val="2600"/>
              </a:spcBef>
              <a:buNone/>
            </a:pPr>
            <a:r>
              <a:rPr lang="en-US" sz="2600" b="1" err="1"/>
              <a:t>Estas</a:t>
            </a:r>
            <a:r>
              <a:rPr lang="en-US" sz="2600" b="1" dirty="0"/>
              <a:t> </a:t>
            </a:r>
            <a:r>
              <a:rPr lang="en-US" sz="2600" b="1" err="1"/>
              <a:t>entidades</a:t>
            </a:r>
            <a:r>
              <a:rPr lang="en-US" sz="2600" b="1" dirty="0"/>
              <a:t> </a:t>
            </a:r>
            <a:r>
              <a:rPr lang="en-US" sz="2600" b="1" err="1"/>
              <a:t>han</a:t>
            </a:r>
            <a:r>
              <a:rPr lang="en-US" sz="2600" b="1" dirty="0"/>
              <a:t> </a:t>
            </a:r>
            <a:r>
              <a:rPr lang="en-US" sz="2600" b="1" err="1"/>
              <a:t>experimentado</a:t>
            </a:r>
            <a:r>
              <a:rPr lang="en-US" sz="2600" b="1" dirty="0"/>
              <a:t> </a:t>
            </a:r>
            <a:r>
              <a:rPr lang="en-US" sz="2600" b="1" err="1"/>
              <a:t>dificultades</a:t>
            </a:r>
            <a:r>
              <a:rPr lang="en-US" sz="2600" b="1" dirty="0"/>
              <a:t> </a:t>
            </a:r>
            <a:r>
              <a:rPr lang="en-US" sz="2600" b="1" err="1"/>
              <a:t>serias</a:t>
            </a:r>
            <a:r>
              <a:rPr lang="en-US" sz="2600" b="1" dirty="0"/>
              <a:t> </a:t>
            </a:r>
            <a:r>
              <a:rPr lang="en-US" sz="2600" b="1" err="1"/>
              <a:t>en</a:t>
            </a:r>
            <a:r>
              <a:rPr lang="en-US" sz="2600" b="1" dirty="0"/>
              <a:t> </a:t>
            </a:r>
            <a:r>
              <a:rPr lang="en-US" sz="2600" b="1" err="1"/>
              <a:t>tiempos</a:t>
            </a:r>
            <a:r>
              <a:rPr lang="en-US" sz="2600" b="1" dirty="0"/>
              <a:t> </a:t>
            </a:r>
            <a:r>
              <a:rPr lang="en-US" sz="2600" b="1" err="1"/>
              <a:t>recientes</a:t>
            </a:r>
            <a:r>
              <a:rPr lang="en-US" sz="2600" b="1" dirty="0"/>
              <a:t>, </a:t>
            </a:r>
            <a:r>
              <a:rPr lang="en-US" sz="2600" b="1" err="1"/>
              <a:t>como</a:t>
            </a:r>
            <a:r>
              <a:rPr lang="en-US" sz="2600" b="1" dirty="0"/>
              <a:t> </a:t>
            </a:r>
            <a:r>
              <a:rPr lang="en-US" sz="2600" b="1" err="1"/>
              <a:t>congelación</a:t>
            </a:r>
            <a:r>
              <a:rPr lang="en-US" sz="2600" b="1" dirty="0"/>
              <a:t> de plazas y </a:t>
            </a:r>
            <a:r>
              <a:rPr lang="en-US" sz="2600" b="1" err="1"/>
              <a:t>recortes</a:t>
            </a:r>
            <a:r>
              <a:rPr lang="en-US" sz="2600" b="1" dirty="0"/>
              <a:t> de </a:t>
            </a:r>
            <a:r>
              <a:rPr lang="en-US" sz="2600" b="1" err="1"/>
              <a:t>presupuesto</a:t>
            </a:r>
            <a:r>
              <a:rPr lang="en-US" sz="2600" b="1" dirty="0"/>
              <a:t>.</a:t>
            </a:r>
          </a:p>
          <a:p>
            <a:pPr marL="38100" indent="0">
              <a:buNone/>
            </a:pPr>
            <a:r>
              <a:rPr lang="en-US" sz="2600" b="1" dirty="0"/>
              <a:t>El </a:t>
            </a:r>
            <a:r>
              <a:rPr lang="en-US" sz="2600" b="1" err="1"/>
              <a:t>modelo</a:t>
            </a:r>
            <a:r>
              <a:rPr lang="en-US" sz="2600" b="1" dirty="0"/>
              <a:t> </a:t>
            </a:r>
            <a:r>
              <a:rPr lang="en-US" sz="2600" b="1" err="1"/>
              <a:t>colaborativo</a:t>
            </a:r>
            <a:r>
              <a:rPr lang="en-US" sz="2600" b="1" dirty="0"/>
              <a:t> del OHL ha </a:t>
            </a:r>
            <a:r>
              <a:rPr lang="en-US" sz="2600" b="1" err="1"/>
              <a:t>llevado</a:t>
            </a:r>
            <a:r>
              <a:rPr lang="en-US" sz="2600" b="1" dirty="0"/>
              <a:t> a la </a:t>
            </a:r>
            <a:r>
              <a:rPr lang="en-US" sz="2600" b="1" err="1"/>
              <a:t>creación</a:t>
            </a:r>
            <a:r>
              <a:rPr lang="en-US" sz="2600" b="1" dirty="0"/>
              <a:t> de </a:t>
            </a:r>
            <a:r>
              <a:rPr lang="en-US" sz="2600" b="1" err="1"/>
              <a:t>productos</a:t>
            </a:r>
            <a:r>
              <a:rPr lang="en-US" sz="2600" b="1" dirty="0"/>
              <a:t> </a:t>
            </a:r>
            <a:r>
              <a:rPr lang="en-US" sz="2600" b="1" err="1"/>
              <a:t>novedosos</a:t>
            </a:r>
            <a:r>
              <a:rPr lang="en-US" sz="2600" b="1" dirty="0"/>
              <a:t>. Esto ha </a:t>
            </a:r>
            <a:r>
              <a:rPr lang="en-US" sz="2600" b="1" err="1"/>
              <a:t>ayudado</a:t>
            </a:r>
            <a:r>
              <a:rPr lang="en-US" sz="2600" b="1" dirty="0"/>
              <a:t> a </a:t>
            </a:r>
            <a:r>
              <a:rPr lang="en-US" sz="2600" b="1" err="1"/>
              <a:t>revitalizar</a:t>
            </a:r>
            <a:r>
              <a:rPr lang="en-US" sz="2600" b="1" dirty="0"/>
              <a:t> a las </a:t>
            </a:r>
            <a:r>
              <a:rPr lang="en-US" sz="2600" b="1" err="1"/>
              <a:t>tres</a:t>
            </a:r>
            <a:r>
              <a:rPr lang="en-US" sz="2600" b="1" dirty="0"/>
              <a:t> </a:t>
            </a:r>
            <a:r>
              <a:rPr lang="en-US" sz="2600" b="1" err="1"/>
              <a:t>entidades</a:t>
            </a:r>
            <a:r>
              <a:rPr lang="en-US" sz="2600" b="1" dirty="0"/>
              <a:t> que </a:t>
            </a:r>
            <a:r>
              <a:rPr lang="en-US" sz="2600" b="1" err="1"/>
              <a:t>participan</a:t>
            </a:r>
            <a:r>
              <a:rPr lang="en-US" sz="2600" b="1" dirty="0"/>
              <a:t> de la </a:t>
            </a:r>
            <a:r>
              <a:rPr lang="en-US" sz="2600" b="1" err="1"/>
              <a:t>iniciativa</a:t>
            </a:r>
            <a:r>
              <a:rPr lang="en-US" sz="2600" b="1" dirty="0"/>
              <a:t>.</a:t>
            </a:r>
          </a:p>
        </p:txBody>
      </p:sp>
      <p:sp>
        <p:nvSpPr>
          <p:cNvPr id="237" name="Google Shape;237;p5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pic>
        <p:nvPicPr>
          <p:cNvPr id="238" name="Google Shape;238;p5"/>
          <p:cNvPicPr preferRelativeResize="0">
            <a:picLocks noGrp="1"/>
          </p:cNvPicPr>
          <p:nvPr>
            <p:ph type="pic" idx="2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Logo&#10;&#10;Description automatically generated">
            <a:extLst>
              <a:ext uri="{FF2B5EF4-FFF2-40B4-BE49-F238E27FC236}">
                <a16:creationId xmlns:a16="http://schemas.microsoft.com/office/drawing/2014/main" id="{0C21061A-9901-613A-6DD9-6F58DD71CF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2698" y="2331915"/>
            <a:ext cx="1314450" cy="1295400"/>
          </a:xfrm>
          <a:prstGeom prst="rect">
            <a:avLst/>
          </a:prstGeom>
        </p:spPr>
      </p:pic>
      <p:pic>
        <p:nvPicPr>
          <p:cNvPr id="3" name="Picture 3" descr="Text&#10;&#10;Description automatically generated">
            <a:extLst>
              <a:ext uri="{FF2B5EF4-FFF2-40B4-BE49-F238E27FC236}">
                <a16:creationId xmlns:a16="http://schemas.microsoft.com/office/drawing/2014/main" id="{F1CA8218-9A01-7B60-34E3-4E04985472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8827" y="2378808"/>
            <a:ext cx="1030653" cy="1240692"/>
          </a:xfrm>
          <a:prstGeom prst="rect">
            <a:avLst/>
          </a:prstGeom>
        </p:spPr>
      </p:pic>
      <p:pic>
        <p:nvPicPr>
          <p:cNvPr id="4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24AD29B9-8609-1509-B6BD-5CAEAB2008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12516" y="2274034"/>
            <a:ext cx="2053736" cy="1518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89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40000" cy="695740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/>
          <a:p>
            <a:r>
              <a:rPr lang="en-US" err="1"/>
              <a:t>Establecimiento</a:t>
            </a:r>
            <a:r>
              <a:rPr lang="en-US"/>
              <a:t> de </a:t>
            </a:r>
            <a:r>
              <a:rPr lang="en-US" err="1"/>
              <a:t>Scholar@UPRM</a:t>
            </a:r>
            <a:endParaRPr err="1"/>
          </a:p>
        </p:txBody>
      </p:sp>
      <p:sp>
        <p:nvSpPr>
          <p:cNvPr id="236" name="Google Shape;236;p5"/>
          <p:cNvSpPr txBox="1">
            <a:spLocks noGrp="1"/>
          </p:cNvSpPr>
          <p:nvPr>
            <p:ph type="body" idx="1"/>
          </p:nvPr>
        </p:nvSpPr>
        <p:spPr>
          <a:xfrm>
            <a:off x="432000" y="1361872"/>
            <a:ext cx="6379069" cy="475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800" err="1"/>
              <a:t>Scholar@UPRM</a:t>
            </a:r>
            <a:r>
              <a:rPr lang="en-US" sz="2800" dirty="0"/>
              <a:t>, </a:t>
            </a:r>
            <a:r>
              <a:rPr lang="en-US" sz="2800" err="1"/>
              <a:t>el</a:t>
            </a:r>
            <a:r>
              <a:rPr lang="en-US" sz="2800" dirty="0"/>
              <a:t> </a:t>
            </a:r>
            <a:r>
              <a:rPr lang="en-US" sz="2800" err="1"/>
              <a:t>repositorio</a:t>
            </a:r>
            <a:r>
              <a:rPr lang="en-US" sz="2800" dirty="0"/>
              <a:t> </a:t>
            </a:r>
            <a:r>
              <a:rPr lang="en-US" sz="2800" err="1"/>
              <a:t>institucional</a:t>
            </a:r>
            <a:r>
              <a:rPr lang="en-US" sz="2800" dirty="0"/>
              <a:t> de la Universidad de Puerto Rico, Recinto de Mayagüez, </a:t>
            </a:r>
            <a:r>
              <a:rPr lang="en-US" sz="2800" err="1"/>
              <a:t>comenzó</a:t>
            </a:r>
            <a:r>
              <a:rPr lang="en-US" sz="2800" dirty="0"/>
              <a:t> a </a:t>
            </a:r>
            <a:r>
              <a:rPr lang="en-US" sz="2800" err="1"/>
              <a:t>operar</a:t>
            </a:r>
            <a:r>
              <a:rPr lang="en-US" sz="2800" dirty="0"/>
              <a:t> </a:t>
            </a:r>
            <a:r>
              <a:rPr lang="en-US" sz="2800" err="1"/>
              <a:t>en</a:t>
            </a:r>
            <a:r>
              <a:rPr lang="en-US" sz="2800" dirty="0"/>
              <a:t> </a:t>
            </a:r>
            <a:r>
              <a:rPr lang="en-US" sz="2800" err="1"/>
              <a:t>el</a:t>
            </a:r>
            <a:r>
              <a:rPr lang="en-US" sz="2800" dirty="0"/>
              <a:t> 2017. </a:t>
            </a:r>
            <a:endParaRPr lang="en-US"/>
          </a:p>
          <a:p>
            <a:pPr marL="0" indent="0">
              <a:spcBef>
                <a:spcPts val="0"/>
              </a:spcBef>
              <a:buNone/>
            </a:pPr>
            <a:endParaRPr lang="en-US" sz="2800"/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/>
              <a:t>El </a:t>
            </a:r>
            <a:r>
              <a:rPr lang="en-US" sz="2800" err="1"/>
              <a:t>establecimiento</a:t>
            </a:r>
            <a:r>
              <a:rPr lang="en-US" sz="2800" dirty="0"/>
              <a:t> del </a:t>
            </a:r>
            <a:r>
              <a:rPr lang="en-US" sz="2800" err="1"/>
              <a:t>repositorio</a:t>
            </a:r>
            <a:r>
              <a:rPr lang="en-US" sz="2800" dirty="0"/>
              <a:t> se </a:t>
            </a:r>
            <a:r>
              <a:rPr lang="en-US" sz="2800" err="1"/>
              <a:t>dio</a:t>
            </a:r>
            <a:r>
              <a:rPr lang="en-US" sz="2800" dirty="0"/>
              <a:t> </a:t>
            </a:r>
            <a:r>
              <a:rPr lang="en-US" sz="2800" err="1"/>
              <a:t>como</a:t>
            </a:r>
            <a:r>
              <a:rPr lang="en-US" sz="2800" dirty="0"/>
              <a:t> </a:t>
            </a:r>
            <a:r>
              <a:rPr lang="en-US" sz="2800" err="1"/>
              <a:t>parte</a:t>
            </a:r>
            <a:r>
              <a:rPr lang="en-US" sz="2800" dirty="0"/>
              <a:t> del Proyecto TIGER (Transformational Initiative for Graduate Education and Research), </a:t>
            </a:r>
            <a:r>
              <a:rPr lang="en-US" sz="2800" err="1"/>
              <a:t>financiado</a:t>
            </a:r>
            <a:r>
              <a:rPr lang="en-US" sz="2800" dirty="0"/>
              <a:t> </a:t>
            </a:r>
            <a:r>
              <a:rPr lang="en-US" sz="2800" err="1"/>
              <a:t>por</a:t>
            </a:r>
            <a:r>
              <a:rPr lang="en-US" sz="2800" dirty="0"/>
              <a:t> </a:t>
            </a:r>
            <a:r>
              <a:rPr lang="en-US" sz="2800" err="1"/>
              <a:t>una</a:t>
            </a:r>
            <a:r>
              <a:rPr lang="en-US" sz="2800" dirty="0"/>
              <a:t> </a:t>
            </a:r>
            <a:r>
              <a:rPr lang="en-US" sz="2800" err="1"/>
              <a:t>subvención</a:t>
            </a:r>
            <a:r>
              <a:rPr lang="en-US" sz="2800" dirty="0"/>
              <a:t> federal del Departamento de Educación.</a:t>
            </a:r>
          </a:p>
          <a:p>
            <a:pPr marL="266700" indent="-76200">
              <a:spcBef>
                <a:spcPts val="0"/>
              </a:spcBef>
              <a:buNone/>
            </a:pPr>
            <a:endParaRPr lang="en-US" sz="1600"/>
          </a:p>
        </p:txBody>
      </p:sp>
      <p:sp>
        <p:nvSpPr>
          <p:cNvPr id="237" name="Google Shape;237;p5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pic>
        <p:nvPicPr>
          <p:cNvPr id="238" name="Google Shape;238;p5"/>
          <p:cNvPicPr preferRelativeResize="0">
            <a:picLocks noGrp="1"/>
          </p:cNvPicPr>
          <p:nvPr>
            <p:ph type="pic" idx="2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Logo&#10;&#10;Description automatically generated">
            <a:extLst>
              <a:ext uri="{FF2B5EF4-FFF2-40B4-BE49-F238E27FC236}">
                <a16:creationId xmlns:a16="http://schemas.microsoft.com/office/drawing/2014/main" id="{8CC64E76-BA27-46E5-2CA1-734441E561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4766" y="1365739"/>
            <a:ext cx="3370728" cy="1508826"/>
          </a:xfrm>
          <a:prstGeom prst="rect">
            <a:avLst/>
          </a:prstGeom>
        </p:spPr>
      </p:pic>
      <p:pic>
        <p:nvPicPr>
          <p:cNvPr id="3" name="Picture 3" descr="Qr code&#10;&#10;Description automatically generated">
            <a:extLst>
              <a:ext uri="{FF2B5EF4-FFF2-40B4-BE49-F238E27FC236}">
                <a16:creationId xmlns:a16="http://schemas.microsoft.com/office/drawing/2014/main" id="{0F5818AB-3234-5361-D195-9070B47167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2341" y="2882152"/>
            <a:ext cx="3334871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2776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83435" cy="695740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/>
          <a:p>
            <a:r>
              <a:rPr lang="en-US" err="1"/>
              <a:t>Vínculo</a:t>
            </a:r>
            <a:r>
              <a:rPr lang="en-US"/>
              <a:t> entre </a:t>
            </a:r>
            <a:r>
              <a:rPr lang="en-US" err="1"/>
              <a:t>Scholar@UPRM</a:t>
            </a:r>
            <a:r>
              <a:rPr lang="en-US"/>
              <a:t> y </a:t>
            </a:r>
            <a:r>
              <a:rPr lang="en-US" err="1"/>
              <a:t>el</a:t>
            </a:r>
            <a:r>
              <a:rPr lang="en-US"/>
              <a:t> OHL</a:t>
            </a:r>
          </a:p>
        </p:txBody>
      </p:sp>
      <p:sp>
        <p:nvSpPr>
          <p:cNvPr id="236" name="Google Shape;236;p5"/>
          <p:cNvSpPr txBox="1">
            <a:spLocks noGrp="1"/>
          </p:cNvSpPr>
          <p:nvPr>
            <p:ph type="body" idx="1"/>
          </p:nvPr>
        </p:nvSpPr>
        <p:spPr>
          <a:xfrm>
            <a:off x="432000" y="1361872"/>
            <a:ext cx="6380584" cy="475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None/>
            </a:pPr>
            <a:r>
              <a:rPr lang="en-US" dirty="0"/>
              <a:t>Las </a:t>
            </a:r>
            <a:r>
              <a:rPr lang="en-US" err="1"/>
              <a:t>entrevistas</a:t>
            </a:r>
            <a:r>
              <a:rPr lang="en-US" dirty="0"/>
              <a:t> de </a:t>
            </a:r>
            <a:r>
              <a:rPr lang="en-US" err="1"/>
              <a:t>historia</a:t>
            </a:r>
            <a:r>
              <a:rPr lang="en-US" dirty="0"/>
              <a:t> oral </a:t>
            </a:r>
            <a:r>
              <a:rPr lang="en-US" err="1"/>
              <a:t>recopiladas</a:t>
            </a:r>
            <a:r>
              <a:rPr lang="en-US" dirty="0"/>
              <a:t> </a:t>
            </a:r>
            <a:r>
              <a:rPr lang="en-US" err="1"/>
              <a:t>por</a:t>
            </a:r>
            <a:r>
              <a:rPr lang="en-US" dirty="0"/>
              <a:t> </a:t>
            </a:r>
            <a:r>
              <a:rPr lang="en-US" err="1"/>
              <a:t>el</a:t>
            </a:r>
            <a:r>
              <a:rPr lang="en-US" dirty="0"/>
              <a:t> OHL se </a:t>
            </a:r>
            <a:r>
              <a:rPr lang="en-US" err="1"/>
              <a:t>depositan</a:t>
            </a:r>
            <a:r>
              <a:rPr lang="en-US" dirty="0"/>
              <a:t> </a:t>
            </a:r>
            <a:r>
              <a:rPr lang="en-US" err="1"/>
              <a:t>en</a:t>
            </a:r>
            <a:r>
              <a:rPr lang="en-US" dirty="0"/>
              <a:t> </a:t>
            </a:r>
            <a:r>
              <a:rPr lang="en-US" err="1"/>
              <a:t>Scholar@UPRM</a:t>
            </a:r>
            <a:r>
              <a:rPr lang="en-US" dirty="0"/>
              <a:t>. Por lo tanto, </a:t>
            </a:r>
            <a:r>
              <a:rPr lang="en-US" err="1"/>
              <a:t>el</a:t>
            </a:r>
            <a:r>
              <a:rPr lang="en-US" dirty="0"/>
              <a:t> </a:t>
            </a:r>
            <a:r>
              <a:rPr lang="en-US" err="1"/>
              <a:t>repositorio</a:t>
            </a:r>
            <a:r>
              <a:rPr lang="en-US" dirty="0"/>
              <a:t> </a:t>
            </a:r>
            <a:r>
              <a:rPr lang="en-US" err="1"/>
              <a:t>institucional</a:t>
            </a:r>
            <a:r>
              <a:rPr lang="en-US" dirty="0"/>
              <a:t> </a:t>
            </a:r>
            <a:r>
              <a:rPr lang="en-US" err="1"/>
              <a:t>tiene</a:t>
            </a:r>
            <a:r>
              <a:rPr lang="en-US" dirty="0"/>
              <a:t> un </a:t>
            </a:r>
            <a:r>
              <a:rPr lang="en-US" err="1"/>
              <a:t>rol</a:t>
            </a:r>
            <a:r>
              <a:rPr lang="en-US" dirty="0"/>
              <a:t> central </a:t>
            </a:r>
            <a:r>
              <a:rPr lang="en-US" err="1"/>
              <a:t>en</a:t>
            </a:r>
            <a:r>
              <a:rPr lang="en-US" dirty="0"/>
              <a:t> </a:t>
            </a:r>
            <a:r>
              <a:rPr lang="en-US" err="1"/>
              <a:t>esta</a:t>
            </a:r>
            <a:r>
              <a:rPr lang="en-US" dirty="0"/>
              <a:t> </a:t>
            </a:r>
            <a:r>
              <a:rPr lang="en-US" err="1"/>
              <a:t>innovadora</a:t>
            </a:r>
            <a:r>
              <a:rPr lang="en-US" dirty="0"/>
              <a:t> </a:t>
            </a:r>
            <a:r>
              <a:rPr lang="en-US" err="1"/>
              <a:t>iniciativa</a:t>
            </a:r>
            <a:r>
              <a:rPr lang="en-US" dirty="0"/>
              <a:t>, </a:t>
            </a:r>
            <a:r>
              <a:rPr lang="en-US" err="1"/>
              <a:t>siendo</a:t>
            </a:r>
            <a:r>
              <a:rPr lang="en-US" dirty="0"/>
              <a:t> </a:t>
            </a:r>
            <a:r>
              <a:rPr lang="en-US" err="1"/>
              <a:t>el</a:t>
            </a:r>
            <a:r>
              <a:rPr lang="en-US" dirty="0"/>
              <a:t> </a:t>
            </a:r>
            <a:r>
              <a:rPr lang="en-US" err="1"/>
              <a:t>recurso</a:t>
            </a:r>
            <a:r>
              <a:rPr lang="en-US" dirty="0"/>
              <a:t> principal para </a:t>
            </a:r>
            <a:r>
              <a:rPr lang="en-US" err="1"/>
              <a:t>el</a:t>
            </a:r>
            <a:r>
              <a:rPr lang="en-US" dirty="0"/>
              <a:t> </a:t>
            </a:r>
            <a:r>
              <a:rPr lang="en-US" err="1"/>
              <a:t>acceso</a:t>
            </a:r>
            <a:r>
              <a:rPr lang="en-US" dirty="0"/>
              <a:t> a </a:t>
            </a:r>
            <a:r>
              <a:rPr lang="en-US" err="1"/>
              <a:t>estas</a:t>
            </a:r>
            <a:r>
              <a:rPr lang="en-US" dirty="0"/>
              <a:t> </a:t>
            </a:r>
            <a:r>
              <a:rPr lang="en-US" err="1"/>
              <a:t>fuentes</a:t>
            </a:r>
            <a:r>
              <a:rPr lang="en-US" dirty="0"/>
              <a:t> </a:t>
            </a:r>
            <a:r>
              <a:rPr lang="en-US" err="1"/>
              <a:t>primarias</a:t>
            </a:r>
            <a:r>
              <a:rPr lang="en-US" dirty="0"/>
              <a:t> y para la </a:t>
            </a:r>
            <a:r>
              <a:rPr lang="en-US" err="1"/>
              <a:t>preservación</a:t>
            </a:r>
            <a:r>
              <a:rPr lang="en-US" dirty="0"/>
              <a:t> de las </a:t>
            </a:r>
            <a:r>
              <a:rPr lang="en-US" err="1"/>
              <a:t>mismas</a:t>
            </a:r>
            <a:r>
              <a:rPr lang="en-US" dirty="0"/>
              <a:t>. </a:t>
            </a:r>
          </a:p>
          <a:p>
            <a:pPr>
              <a:buNone/>
            </a:pPr>
            <a:r>
              <a:rPr lang="en-US" err="1"/>
              <a:t>Esta</a:t>
            </a:r>
            <a:r>
              <a:rPr lang="en-US" dirty="0"/>
              <a:t> </a:t>
            </a:r>
            <a:r>
              <a:rPr lang="en-US" err="1"/>
              <a:t>colaboración</a:t>
            </a:r>
            <a:r>
              <a:rPr lang="en-US" dirty="0"/>
              <a:t> </a:t>
            </a:r>
            <a:r>
              <a:rPr lang="en-US" err="1"/>
              <a:t>multidisciplinaria</a:t>
            </a:r>
            <a:r>
              <a:rPr lang="en-US" dirty="0"/>
              <a:t> ha </a:t>
            </a:r>
            <a:r>
              <a:rPr lang="en-US" err="1"/>
              <a:t>contribuido</a:t>
            </a:r>
            <a:r>
              <a:rPr lang="en-US" dirty="0"/>
              <a:t> al </a:t>
            </a:r>
            <a:r>
              <a:rPr lang="en-US" err="1"/>
              <a:t>crecimiento</a:t>
            </a:r>
            <a:r>
              <a:rPr lang="en-US" dirty="0"/>
              <a:t> de </a:t>
            </a:r>
            <a:r>
              <a:rPr lang="en-US" err="1"/>
              <a:t>Scholar@UPRM</a:t>
            </a:r>
            <a:r>
              <a:rPr lang="en-US" dirty="0"/>
              <a:t> y a la </a:t>
            </a:r>
            <a:r>
              <a:rPr lang="en-US" err="1"/>
              <a:t>diversificación</a:t>
            </a:r>
            <a:r>
              <a:rPr lang="en-US" dirty="0"/>
              <a:t> de </a:t>
            </a:r>
            <a:r>
              <a:rPr lang="en-US" err="1"/>
              <a:t>su</a:t>
            </a:r>
            <a:r>
              <a:rPr lang="en-US" dirty="0"/>
              <a:t> </a:t>
            </a:r>
            <a:r>
              <a:rPr lang="en-US" err="1"/>
              <a:t>contenido</a:t>
            </a:r>
            <a:r>
              <a:rPr lang="en-US" dirty="0"/>
              <a:t>. La </a:t>
            </a:r>
            <a:r>
              <a:rPr lang="en-US" err="1"/>
              <a:t>Biblioteca</a:t>
            </a:r>
            <a:r>
              <a:rPr lang="en-US" dirty="0"/>
              <a:t> se </a:t>
            </a:r>
            <a:r>
              <a:rPr lang="en-US" err="1"/>
              <a:t>nutre</a:t>
            </a:r>
            <a:r>
              <a:rPr lang="en-US" dirty="0"/>
              <a:t> </a:t>
            </a:r>
            <a:r>
              <a:rPr lang="en-US" err="1"/>
              <a:t>mediante</a:t>
            </a:r>
            <a:r>
              <a:rPr lang="en-US" dirty="0"/>
              <a:t> la </a:t>
            </a:r>
            <a:r>
              <a:rPr lang="en-US" err="1"/>
              <a:t>creación</a:t>
            </a:r>
            <a:r>
              <a:rPr lang="en-US" dirty="0"/>
              <a:t> de </a:t>
            </a:r>
            <a:r>
              <a:rPr lang="en-US" err="1"/>
              <a:t>una</a:t>
            </a:r>
            <a:r>
              <a:rPr lang="en-US" dirty="0"/>
              <a:t> </a:t>
            </a:r>
            <a:r>
              <a:rPr lang="en-US" err="1"/>
              <a:t>colección</a:t>
            </a:r>
            <a:r>
              <a:rPr lang="en-US" dirty="0"/>
              <a:t> digital de </a:t>
            </a:r>
            <a:r>
              <a:rPr lang="en-US" err="1"/>
              <a:t>fuentes</a:t>
            </a:r>
            <a:r>
              <a:rPr lang="en-US" dirty="0"/>
              <a:t> </a:t>
            </a:r>
            <a:r>
              <a:rPr lang="en-US" err="1"/>
              <a:t>primarias</a:t>
            </a:r>
            <a:r>
              <a:rPr lang="en-US" dirty="0"/>
              <a:t> de </a:t>
            </a:r>
            <a:r>
              <a:rPr lang="en-US" err="1"/>
              <a:t>carácter</a:t>
            </a:r>
            <a:r>
              <a:rPr lang="en-US" dirty="0"/>
              <a:t> </a:t>
            </a:r>
            <a:r>
              <a:rPr lang="en-US" err="1"/>
              <a:t>único</a:t>
            </a:r>
            <a:r>
              <a:rPr lang="en-US" dirty="0"/>
              <a:t>.</a:t>
            </a:r>
            <a:r>
              <a:rPr lang="en-US" sz="2600" dirty="0"/>
              <a:t> </a:t>
            </a:r>
            <a:endParaRPr lang="en-US" dirty="0"/>
          </a:p>
        </p:txBody>
      </p:sp>
      <p:sp>
        <p:nvSpPr>
          <p:cNvPr id="237" name="Google Shape;237;p5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pic>
        <p:nvPicPr>
          <p:cNvPr id="238" name="Google Shape;238;p5"/>
          <p:cNvPicPr preferRelativeResize="0">
            <a:picLocks noGrp="1"/>
          </p:cNvPicPr>
          <p:nvPr>
            <p:ph type="pic" idx="2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8D8841DA-8FED-97B4-3977-FCECE2497F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9710" y="1311753"/>
            <a:ext cx="4941275" cy="49281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1">
            <a:extLst>
              <a:ext uri="{FF2B5EF4-FFF2-40B4-BE49-F238E27FC236}">
                <a16:creationId xmlns:a16="http://schemas.microsoft.com/office/drawing/2014/main" id="{66E663B5-7519-884C-CEE7-1043246F4FE9}"/>
              </a:ext>
            </a:extLst>
          </p:cNvPr>
          <p:cNvSpPr txBox="1"/>
          <p:nvPr/>
        </p:nvSpPr>
        <p:spPr>
          <a:xfrm>
            <a:off x="6948856" y="6292940"/>
            <a:ext cx="5880652" cy="40011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err="1">
                <a:ea typeface="+mn-lt"/>
                <a:cs typeface="+mn-lt"/>
              </a:rPr>
              <a:t>Acceda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en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>
                <a:cs typeface="Calibri"/>
                <a:hlinkClick r:id="rId5"/>
              </a:rPr>
              <a:t>https://scholar.uprm.edu</a:t>
            </a:r>
            <a:endParaRPr lang="en-US" sz="20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29453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"/>
          <p:cNvSpPr txBox="1">
            <a:spLocks noGrp="1"/>
          </p:cNvSpPr>
          <p:nvPr>
            <p:ph type="title"/>
          </p:nvPr>
        </p:nvSpPr>
        <p:spPr>
          <a:xfrm>
            <a:off x="7086600" y="0"/>
            <a:ext cx="5105400" cy="6858000"/>
          </a:xfrm>
          <a:prstGeom prst="rect">
            <a:avLst/>
          </a:prstGeom>
          <a:solidFill>
            <a:srgbClr val="21008C"/>
          </a:solidFill>
          <a:ln>
            <a:noFill/>
          </a:ln>
        </p:spPr>
        <p:txBody>
          <a:bodyPr spcFirstLastPara="1" wrap="square" lIns="720000" tIns="0" rIns="108000" bIns="2160000" anchor="b" anchorCtr="0">
            <a:noAutofit/>
          </a:bodyPr>
          <a:lstStyle/>
          <a:p>
            <a:r>
              <a:rPr lang="en-US" sz="6000" i="1" err="1">
                <a:solidFill>
                  <a:schemeClr val="bg1"/>
                </a:solidFill>
                <a:latin typeface="Barlow Semi Condensed SemiBold"/>
              </a:rPr>
              <a:t>Iniciativa</a:t>
            </a:r>
            <a:r>
              <a:rPr lang="en-US" sz="6000" i="1" dirty="0">
                <a:solidFill>
                  <a:schemeClr val="bg1"/>
                </a:solidFill>
                <a:latin typeface="Barlow Semi Condensed SemiBold"/>
              </a:rPr>
              <a:t> 3:</a:t>
            </a:r>
            <a:br>
              <a:rPr lang="en-US" sz="6000" i="1" dirty="0">
                <a:solidFill>
                  <a:schemeClr val="bg1"/>
                </a:solidFill>
                <a:latin typeface="Barlow Semi Condensed SemiBold"/>
              </a:rPr>
            </a:br>
            <a:r>
              <a:rPr lang="en-US" sz="4800" i="1" err="1">
                <a:solidFill>
                  <a:schemeClr val="bg1"/>
                </a:solidFill>
                <a:latin typeface="Barlow Semi Condensed SemiBold"/>
              </a:rPr>
              <a:t>Revistas</a:t>
            </a:r>
            <a:r>
              <a:rPr lang="en-US" sz="4800" i="1" dirty="0">
                <a:solidFill>
                  <a:schemeClr val="bg1"/>
                </a:solidFill>
                <a:latin typeface="Barlow Semi Condensed SemiBold"/>
              </a:rPr>
              <a:t> de</a:t>
            </a:r>
            <a:br>
              <a:rPr lang="en-US" sz="4800" i="1" dirty="0">
                <a:solidFill>
                  <a:schemeClr val="bg1"/>
                </a:solidFill>
                <a:latin typeface="Barlow Semi Condensed SemiBold"/>
              </a:rPr>
            </a:br>
            <a:r>
              <a:rPr lang="en-US" sz="4800" i="1" dirty="0">
                <a:solidFill>
                  <a:schemeClr val="bg1"/>
                </a:solidFill>
                <a:latin typeface="Barlow Semi Condensed SemiBold"/>
              </a:rPr>
              <a:t>la UPRM </a:t>
            </a:r>
            <a:r>
              <a:rPr lang="en-US" sz="4800" i="1" err="1">
                <a:solidFill>
                  <a:schemeClr val="bg1"/>
                </a:solidFill>
                <a:latin typeface="Barlow Semi Condensed SemiBold"/>
              </a:rPr>
              <a:t>en</a:t>
            </a:r>
            <a:r>
              <a:rPr lang="en-US" sz="4800" i="1" dirty="0">
                <a:solidFill>
                  <a:schemeClr val="bg1"/>
                </a:solidFill>
                <a:latin typeface="Barlow Semi Condensed SemiBold"/>
              </a:rPr>
              <a:t> </a:t>
            </a:r>
            <a:r>
              <a:rPr lang="en-US" sz="4800" i="1" err="1">
                <a:solidFill>
                  <a:schemeClr val="bg1"/>
                </a:solidFill>
                <a:latin typeface="Barlow Semi Condensed SemiBold"/>
              </a:rPr>
              <a:t>Scholar@UPRM</a:t>
            </a:r>
            <a:endParaRPr lang="en-US" sz="4800" i="1">
              <a:solidFill>
                <a:schemeClr val="bg1"/>
              </a:solidFill>
              <a:latin typeface="Barlow Semi Condensed SemiBold"/>
            </a:endParaRPr>
          </a:p>
        </p:txBody>
      </p:sp>
      <p:sp>
        <p:nvSpPr>
          <p:cNvPr id="212" name="Google Shape;212;p2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  <p:pic>
        <p:nvPicPr>
          <p:cNvPr id="214" name="Google Shape;214;p2"/>
          <p:cNvPicPr preferRelativeResize="0">
            <a:picLocks noGrp="1"/>
          </p:cNvPicPr>
          <p:nvPr>
            <p:ph type="pic" idx="2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3F9448B-2BE3-DDE1-0C4E-0B0FBC592A6A}"/>
              </a:ext>
            </a:extLst>
          </p:cNvPr>
          <p:cNvSpPr txBox="1"/>
          <p:nvPr/>
        </p:nvSpPr>
        <p:spPr>
          <a:xfrm>
            <a:off x="507130" y="679396"/>
            <a:ext cx="6162383" cy="529375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700" dirty="0"/>
              <a:t>Una </a:t>
            </a:r>
            <a:r>
              <a:rPr lang="en-US" sz="2700" err="1"/>
              <a:t>tercera</a:t>
            </a:r>
            <a:r>
              <a:rPr lang="en-US" sz="2700" dirty="0"/>
              <a:t> </a:t>
            </a:r>
            <a:r>
              <a:rPr lang="en-US" sz="2700" err="1"/>
              <a:t>iniciativa</a:t>
            </a:r>
            <a:r>
              <a:rPr lang="en-US" sz="2700" dirty="0"/>
              <a:t> para </a:t>
            </a:r>
            <a:r>
              <a:rPr lang="en-US" sz="2700" err="1"/>
              <a:t>fomentar</a:t>
            </a:r>
            <a:r>
              <a:rPr lang="en-US" sz="2700" dirty="0"/>
              <a:t> </a:t>
            </a:r>
            <a:r>
              <a:rPr lang="en-US" sz="2700" err="1"/>
              <a:t>el</a:t>
            </a:r>
            <a:r>
              <a:rPr lang="en-US" sz="2700" dirty="0"/>
              <a:t> </a:t>
            </a:r>
            <a:r>
              <a:rPr lang="en-US" sz="2700" err="1"/>
              <a:t>crecimiento</a:t>
            </a:r>
            <a:r>
              <a:rPr lang="en-US" sz="2700" dirty="0"/>
              <a:t> de </a:t>
            </a:r>
            <a:r>
              <a:rPr lang="en-US" sz="2700" err="1"/>
              <a:t>Scholar@UPRM</a:t>
            </a:r>
            <a:r>
              <a:rPr lang="en-US" sz="2700" dirty="0"/>
              <a:t> ha </a:t>
            </a:r>
            <a:r>
              <a:rPr lang="en-US" sz="2700" err="1"/>
              <a:t>sido</a:t>
            </a:r>
            <a:r>
              <a:rPr lang="en-US" sz="2700" dirty="0"/>
              <a:t> la </a:t>
            </a:r>
            <a:r>
              <a:rPr lang="en-US" sz="2700" err="1"/>
              <a:t>incorporación</a:t>
            </a:r>
            <a:r>
              <a:rPr lang="en-US" sz="2700" dirty="0"/>
              <a:t> </a:t>
            </a:r>
            <a:r>
              <a:rPr lang="en-US" sz="2700" err="1"/>
              <a:t>en</a:t>
            </a:r>
            <a:r>
              <a:rPr lang="en-US" sz="2700" dirty="0"/>
              <a:t> </a:t>
            </a:r>
            <a:r>
              <a:rPr lang="en-US" sz="2700" err="1"/>
              <a:t>el</a:t>
            </a:r>
            <a:r>
              <a:rPr lang="en-US" sz="2700" dirty="0"/>
              <a:t> </a:t>
            </a:r>
            <a:r>
              <a:rPr lang="en-US" sz="2700" err="1"/>
              <a:t>repositorio</a:t>
            </a:r>
            <a:r>
              <a:rPr lang="en-US" sz="2700" dirty="0"/>
              <a:t> de </a:t>
            </a:r>
            <a:r>
              <a:rPr lang="en-US" sz="2700" err="1"/>
              <a:t>revistas</a:t>
            </a:r>
            <a:r>
              <a:rPr lang="en-US" sz="2700" dirty="0"/>
              <a:t> </a:t>
            </a:r>
            <a:r>
              <a:rPr lang="en-US" sz="2700" err="1"/>
              <a:t>académicas</a:t>
            </a:r>
            <a:r>
              <a:rPr lang="en-US" sz="2700" dirty="0"/>
              <a:t> </a:t>
            </a:r>
            <a:r>
              <a:rPr lang="en-US" sz="2700" err="1"/>
              <a:t>publicadas</a:t>
            </a:r>
            <a:r>
              <a:rPr lang="en-US" sz="2700" dirty="0"/>
              <a:t> </a:t>
            </a:r>
            <a:r>
              <a:rPr lang="en-US" sz="2700" err="1"/>
              <a:t>en</a:t>
            </a:r>
            <a:r>
              <a:rPr lang="en-US" sz="2700" dirty="0"/>
              <a:t> </a:t>
            </a:r>
            <a:r>
              <a:rPr lang="en-US" sz="2700" err="1"/>
              <a:t>el</a:t>
            </a:r>
            <a:r>
              <a:rPr lang="en-US" sz="2700" dirty="0"/>
              <a:t> </a:t>
            </a:r>
            <a:r>
              <a:rPr lang="en-US" sz="2700" err="1"/>
              <a:t>recinto</a:t>
            </a:r>
            <a:r>
              <a:rPr lang="en-US" sz="2700" dirty="0"/>
              <a:t>, </a:t>
            </a:r>
            <a:r>
              <a:rPr lang="en-US" sz="2700" err="1"/>
              <a:t>en</a:t>
            </a:r>
            <a:r>
              <a:rPr lang="en-US" sz="2700" dirty="0"/>
              <a:t> las </a:t>
            </a:r>
            <a:r>
              <a:rPr lang="en-US" sz="2700" err="1"/>
              <a:t>cuales</a:t>
            </a:r>
            <a:r>
              <a:rPr lang="en-US" sz="2700" dirty="0"/>
              <a:t> </a:t>
            </a:r>
            <a:r>
              <a:rPr lang="en-US" sz="2700" err="1"/>
              <a:t>figura</a:t>
            </a:r>
            <a:r>
              <a:rPr lang="en-US" sz="2700" dirty="0"/>
              <a:t> labor </a:t>
            </a:r>
            <a:r>
              <a:rPr lang="en-US" sz="2700" err="1"/>
              <a:t>investigativa</a:t>
            </a:r>
            <a:r>
              <a:rPr lang="en-US" sz="2700" dirty="0"/>
              <a:t> y </a:t>
            </a:r>
            <a:r>
              <a:rPr lang="en-US" sz="2700" err="1"/>
              <a:t>creativa</a:t>
            </a:r>
            <a:r>
              <a:rPr lang="en-US" sz="2700" dirty="0"/>
              <a:t> de </a:t>
            </a:r>
            <a:r>
              <a:rPr lang="en-US" sz="2700" err="1"/>
              <a:t>docentes</a:t>
            </a:r>
            <a:r>
              <a:rPr lang="en-US" sz="2700" dirty="0"/>
              <a:t> de la UPRM, </a:t>
            </a:r>
            <a:r>
              <a:rPr lang="en-US" sz="2700" err="1"/>
              <a:t>así</a:t>
            </a:r>
            <a:r>
              <a:rPr lang="en-US" sz="2700" dirty="0"/>
              <a:t> </a:t>
            </a:r>
            <a:r>
              <a:rPr lang="en-US" sz="2700" err="1"/>
              <a:t>como</a:t>
            </a:r>
            <a:r>
              <a:rPr lang="en-US" sz="2700" dirty="0"/>
              <a:t> de </a:t>
            </a:r>
            <a:r>
              <a:rPr lang="en-US" sz="2700" err="1"/>
              <a:t>académicos</a:t>
            </a:r>
            <a:r>
              <a:rPr lang="en-US" sz="2700" dirty="0"/>
              <a:t> de </a:t>
            </a:r>
            <a:r>
              <a:rPr lang="en-US" sz="2700" err="1"/>
              <a:t>otras</a:t>
            </a:r>
            <a:r>
              <a:rPr lang="en-US" sz="2700" dirty="0"/>
              <a:t> </a:t>
            </a:r>
            <a:r>
              <a:rPr lang="en-US" sz="2700" err="1"/>
              <a:t>instituciones</a:t>
            </a:r>
            <a:r>
              <a:rPr lang="en-US" sz="2700" dirty="0"/>
              <a:t>.</a:t>
            </a:r>
          </a:p>
          <a:p>
            <a:endParaRPr lang="en-US" sz="2700" dirty="0"/>
          </a:p>
          <a:p>
            <a:r>
              <a:rPr lang="en-US" sz="2700" b="1" dirty="0"/>
              <a:t>La </a:t>
            </a:r>
            <a:r>
              <a:rPr lang="en-US" sz="2700" b="1" dirty="0" err="1"/>
              <a:t>primera</a:t>
            </a:r>
            <a:r>
              <a:rPr lang="en-US" sz="2700" b="1" dirty="0"/>
              <a:t> </a:t>
            </a:r>
            <a:r>
              <a:rPr lang="en-US" sz="2700" b="1" dirty="0" err="1"/>
              <a:t>revista</a:t>
            </a:r>
            <a:r>
              <a:rPr lang="en-US" sz="2700" b="1" dirty="0"/>
              <a:t> de la UPRM que </a:t>
            </a:r>
            <a:r>
              <a:rPr lang="en-US" sz="2700" b="1" dirty="0" err="1"/>
              <a:t>hemos</a:t>
            </a:r>
            <a:r>
              <a:rPr lang="en-US" sz="2700" b="1" dirty="0"/>
              <a:t> </a:t>
            </a:r>
            <a:r>
              <a:rPr lang="en-US" sz="2700" b="1" dirty="0" err="1"/>
              <a:t>incorporado</a:t>
            </a:r>
            <a:r>
              <a:rPr lang="en-US" sz="2700" b="1" dirty="0"/>
              <a:t> al </a:t>
            </a:r>
            <a:r>
              <a:rPr lang="en-US" sz="2700" b="1" dirty="0" err="1"/>
              <a:t>repositorio</a:t>
            </a:r>
            <a:r>
              <a:rPr lang="en-US" sz="2700" b="1" dirty="0"/>
              <a:t> </a:t>
            </a:r>
            <a:r>
              <a:rPr lang="en-US" sz="2700" b="1" dirty="0" err="1"/>
              <a:t>institucional</a:t>
            </a:r>
            <a:r>
              <a:rPr lang="en-US" sz="2700" b="1" dirty="0"/>
              <a:t> es </a:t>
            </a:r>
            <a:r>
              <a:rPr lang="en-US" sz="2700" b="1" i="1" dirty="0"/>
              <a:t>Atenea</a:t>
            </a:r>
            <a:r>
              <a:rPr lang="en-US" sz="2700" b="1" dirty="0"/>
              <a:t>.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83435" cy="695740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/>
          <a:p>
            <a:r>
              <a:rPr lang="en-US" dirty="0"/>
              <a:t>Un </a:t>
            </a:r>
            <a:r>
              <a:rPr lang="en-US" err="1"/>
              <a:t>vistazo</a:t>
            </a:r>
            <a:r>
              <a:rPr lang="en-US" dirty="0"/>
              <a:t> a la </a:t>
            </a:r>
            <a:r>
              <a:rPr lang="en-US" err="1"/>
              <a:t>revista</a:t>
            </a:r>
            <a:r>
              <a:rPr lang="en-US" dirty="0"/>
              <a:t> </a:t>
            </a:r>
            <a:r>
              <a:rPr lang="en-US" i="1" dirty="0"/>
              <a:t>Atenea</a:t>
            </a:r>
          </a:p>
        </p:txBody>
      </p:sp>
      <p:sp>
        <p:nvSpPr>
          <p:cNvPr id="236" name="Google Shape;236;p5"/>
          <p:cNvSpPr txBox="1">
            <a:spLocks noGrp="1"/>
          </p:cNvSpPr>
          <p:nvPr>
            <p:ph type="body" idx="1"/>
          </p:nvPr>
        </p:nvSpPr>
        <p:spPr>
          <a:xfrm>
            <a:off x="458895" y="1594955"/>
            <a:ext cx="5711447" cy="4740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None/>
            </a:pPr>
            <a:r>
              <a:rPr lang="en-US" sz="2600" i="1" dirty="0"/>
              <a:t>Atenea </a:t>
            </a:r>
            <a:r>
              <a:rPr lang="en-US" sz="2600" dirty="0"/>
              <a:t>es </a:t>
            </a:r>
            <a:r>
              <a:rPr lang="en-US" sz="2600" dirty="0" err="1"/>
              <a:t>una</a:t>
            </a:r>
            <a:r>
              <a:rPr lang="en-US" sz="2600" dirty="0"/>
              <a:t> </a:t>
            </a:r>
            <a:r>
              <a:rPr lang="en-US" sz="2600" dirty="0" err="1"/>
              <a:t>revista</a:t>
            </a:r>
            <a:r>
              <a:rPr lang="en-US" sz="2600" dirty="0"/>
              <a:t> </a:t>
            </a:r>
            <a:r>
              <a:rPr lang="en-US" sz="2600" dirty="0" err="1"/>
              <a:t>académica</a:t>
            </a:r>
            <a:r>
              <a:rPr lang="en-US" sz="2600" dirty="0"/>
              <a:t> que </a:t>
            </a:r>
            <a:r>
              <a:rPr lang="en-US" sz="2600" dirty="0" err="1"/>
              <a:t>aborda</a:t>
            </a:r>
            <a:r>
              <a:rPr lang="en-US" sz="2600" dirty="0"/>
              <a:t> </a:t>
            </a:r>
            <a:r>
              <a:rPr lang="en-US" sz="2600" dirty="0" err="1"/>
              <a:t>disciplinas</a:t>
            </a:r>
            <a:r>
              <a:rPr lang="en-US" sz="2600" dirty="0"/>
              <a:t> </a:t>
            </a:r>
            <a:r>
              <a:rPr lang="en-US" sz="2600" dirty="0" err="1"/>
              <a:t>dentro</a:t>
            </a:r>
            <a:r>
              <a:rPr lang="en-US" sz="2600" dirty="0"/>
              <a:t> de las </a:t>
            </a:r>
            <a:r>
              <a:rPr lang="en-US" sz="2600" dirty="0" err="1"/>
              <a:t>humanidades</a:t>
            </a:r>
            <a:r>
              <a:rPr lang="en-US" sz="2600" dirty="0"/>
              <a:t> y las </a:t>
            </a:r>
            <a:r>
              <a:rPr lang="en-US" sz="2600" dirty="0" err="1"/>
              <a:t>ciencias</a:t>
            </a:r>
            <a:r>
              <a:rPr lang="en-US" sz="2600" dirty="0"/>
              <a:t> </a:t>
            </a:r>
            <a:r>
              <a:rPr lang="en-US" sz="2600" dirty="0" err="1"/>
              <a:t>sociales</a:t>
            </a:r>
            <a:r>
              <a:rPr lang="en-US" sz="2600" dirty="0"/>
              <a:t>. </a:t>
            </a:r>
            <a:r>
              <a:rPr lang="en-US" sz="2600" dirty="0" err="1"/>
              <a:t>Actualmente</a:t>
            </a:r>
            <a:r>
              <a:rPr lang="en-US" sz="2600" dirty="0"/>
              <a:t> </a:t>
            </a:r>
            <a:r>
              <a:rPr lang="en-US" sz="2600" dirty="0" err="1"/>
              <a:t>está</a:t>
            </a:r>
            <a:r>
              <a:rPr lang="en-US" sz="2600" dirty="0"/>
              <a:t> </a:t>
            </a:r>
            <a:r>
              <a:rPr lang="en-US" sz="2600" dirty="0" err="1"/>
              <a:t>inactiva</a:t>
            </a:r>
            <a:r>
              <a:rPr lang="en-US" sz="2600" dirty="0"/>
              <a:t>. El primer </a:t>
            </a:r>
            <a:r>
              <a:rPr lang="en-US" sz="2600" dirty="0" err="1"/>
              <a:t>volumen</a:t>
            </a:r>
            <a:r>
              <a:rPr lang="en-US" sz="2600" dirty="0"/>
              <a:t> se </a:t>
            </a:r>
            <a:r>
              <a:rPr lang="en-US" sz="2600" dirty="0" err="1"/>
              <a:t>publicó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 </a:t>
            </a:r>
            <a:r>
              <a:rPr lang="en-US" sz="2600" dirty="0" err="1"/>
              <a:t>el</a:t>
            </a:r>
            <a:r>
              <a:rPr lang="en-US" sz="2600" dirty="0"/>
              <a:t> 1960 y </a:t>
            </a:r>
            <a:r>
              <a:rPr lang="en-US" sz="2600" dirty="0" err="1"/>
              <a:t>el</a:t>
            </a:r>
            <a:r>
              <a:rPr lang="en-US" sz="2600" dirty="0"/>
              <a:t> </a:t>
            </a:r>
            <a:r>
              <a:rPr lang="en-US" sz="2600" dirty="0" err="1"/>
              <a:t>último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 </a:t>
            </a:r>
            <a:r>
              <a:rPr lang="en-US" sz="2600" dirty="0" err="1"/>
              <a:t>el</a:t>
            </a:r>
            <a:r>
              <a:rPr lang="en-US" sz="2600" dirty="0"/>
              <a:t> 2015.</a:t>
            </a:r>
            <a:endParaRPr lang="en-US" dirty="0"/>
          </a:p>
          <a:p>
            <a:pPr>
              <a:buNone/>
            </a:pPr>
            <a:r>
              <a:rPr lang="en-US" sz="2600" dirty="0"/>
              <a:t>La </a:t>
            </a:r>
            <a:r>
              <a:rPr lang="en-US" sz="2600" dirty="0" err="1"/>
              <a:t>revista</a:t>
            </a:r>
            <a:r>
              <a:rPr lang="en-US" sz="2600" dirty="0"/>
              <a:t> </a:t>
            </a:r>
            <a:r>
              <a:rPr lang="en-US" sz="2600" dirty="0" err="1"/>
              <a:t>presenta</a:t>
            </a:r>
            <a:r>
              <a:rPr lang="en-US" sz="2600" dirty="0"/>
              <a:t> </a:t>
            </a:r>
            <a:r>
              <a:rPr lang="en-US" sz="2600" dirty="0" err="1"/>
              <a:t>una</a:t>
            </a:r>
            <a:r>
              <a:rPr lang="en-US" sz="2600" dirty="0"/>
              <a:t> </a:t>
            </a:r>
            <a:r>
              <a:rPr lang="en-US" sz="2600" dirty="0" err="1"/>
              <a:t>diversidad</a:t>
            </a:r>
            <a:r>
              <a:rPr lang="en-US" sz="2600" dirty="0"/>
              <a:t> de </a:t>
            </a:r>
            <a:r>
              <a:rPr lang="en-US" sz="2600" dirty="0" err="1"/>
              <a:t>tipos</a:t>
            </a:r>
            <a:r>
              <a:rPr lang="en-US" sz="2600" dirty="0"/>
              <a:t> de </a:t>
            </a:r>
            <a:r>
              <a:rPr lang="en-US" sz="2600" dirty="0" err="1"/>
              <a:t>obra</a:t>
            </a:r>
            <a:r>
              <a:rPr lang="en-US" sz="2600" dirty="0"/>
              <a:t>, </a:t>
            </a:r>
            <a:r>
              <a:rPr lang="en-US" sz="2600" dirty="0" err="1"/>
              <a:t>como</a:t>
            </a:r>
            <a:r>
              <a:rPr lang="en-US" sz="2600" dirty="0"/>
              <a:t> </a:t>
            </a:r>
            <a:r>
              <a:rPr lang="en-US" sz="2600" dirty="0" err="1"/>
              <a:t>ensayos</a:t>
            </a:r>
            <a:r>
              <a:rPr lang="en-US" sz="2600" dirty="0"/>
              <a:t>, </a:t>
            </a:r>
            <a:r>
              <a:rPr lang="en-US" sz="2600" dirty="0" err="1"/>
              <a:t>reseñas</a:t>
            </a:r>
            <a:r>
              <a:rPr lang="en-US" sz="2600" dirty="0"/>
              <a:t> de </a:t>
            </a:r>
            <a:r>
              <a:rPr lang="en-US" sz="2600" dirty="0" err="1"/>
              <a:t>libro</a:t>
            </a:r>
            <a:r>
              <a:rPr lang="en-US" sz="2600" dirty="0"/>
              <a:t>, </a:t>
            </a:r>
            <a:r>
              <a:rPr lang="en-US" sz="2600" dirty="0" err="1"/>
              <a:t>cuentos</a:t>
            </a:r>
            <a:r>
              <a:rPr lang="en-US" sz="2600" dirty="0"/>
              <a:t> </a:t>
            </a:r>
            <a:r>
              <a:rPr lang="en-US" sz="2600" dirty="0" err="1"/>
              <a:t>cortos</a:t>
            </a:r>
            <a:r>
              <a:rPr lang="en-US" sz="2600" dirty="0"/>
              <a:t> y </a:t>
            </a:r>
            <a:r>
              <a:rPr lang="en-US" sz="2600" dirty="0" err="1"/>
              <a:t>poesía</a:t>
            </a:r>
            <a:r>
              <a:rPr lang="en-US" sz="2600" dirty="0"/>
              <a:t>, e </a:t>
            </a:r>
            <a:r>
              <a:rPr lang="en-US" sz="2600" dirty="0" err="1"/>
              <a:t>incluye</a:t>
            </a:r>
            <a:r>
              <a:rPr lang="en-US" sz="2600" dirty="0"/>
              <a:t> </a:t>
            </a:r>
            <a:r>
              <a:rPr lang="en-US" sz="2600" dirty="0" err="1"/>
              <a:t>contenido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 </a:t>
            </a:r>
            <a:r>
              <a:rPr lang="en-US" sz="2600" dirty="0" err="1"/>
              <a:t>español</a:t>
            </a:r>
            <a:r>
              <a:rPr lang="en-US" sz="2600" dirty="0"/>
              <a:t>, </a:t>
            </a:r>
            <a:r>
              <a:rPr lang="en-US" sz="2600" dirty="0" err="1"/>
              <a:t>inglés</a:t>
            </a:r>
            <a:r>
              <a:rPr lang="en-US" sz="2600" dirty="0"/>
              <a:t> y </a:t>
            </a:r>
            <a:r>
              <a:rPr lang="en-US" sz="2600" dirty="0" err="1"/>
              <a:t>otras</a:t>
            </a:r>
            <a:r>
              <a:rPr lang="en-US" sz="2600" dirty="0"/>
              <a:t> lenguas.</a:t>
            </a:r>
            <a:endParaRPr lang="en-US" dirty="0"/>
          </a:p>
        </p:txBody>
      </p:sp>
      <p:sp>
        <p:nvSpPr>
          <p:cNvPr id="237" name="Google Shape;237;p5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pic>
        <p:nvPicPr>
          <p:cNvPr id="238" name="Google Shape;238;p5"/>
          <p:cNvPicPr preferRelativeResize="0">
            <a:picLocks noGrp="1"/>
          </p:cNvPicPr>
          <p:nvPr>
            <p:ph type="pic" idx="2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5FCC6A08-FB35-DC3E-5983-18FFBBBCDF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8047" y="1469241"/>
            <a:ext cx="5459505" cy="503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32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83435" cy="695740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/>
          <a:p>
            <a:r>
              <a:rPr lang="en-US" dirty="0" err="1"/>
              <a:t>Cómo</a:t>
            </a:r>
            <a:r>
              <a:rPr lang="en-US" dirty="0"/>
              <a:t> se </a:t>
            </a:r>
            <a:r>
              <a:rPr lang="en-US" dirty="0" err="1"/>
              <a:t>fraguó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proyecto</a:t>
            </a:r>
            <a:r>
              <a:rPr lang="en-US" dirty="0"/>
              <a:t> </a:t>
            </a:r>
            <a:r>
              <a:rPr lang="en-US" dirty="0" err="1"/>
              <a:t>colaborativo</a:t>
            </a:r>
          </a:p>
        </p:txBody>
      </p:sp>
      <p:sp>
        <p:nvSpPr>
          <p:cNvPr id="236" name="Google Shape;236;p5"/>
          <p:cNvSpPr txBox="1">
            <a:spLocks noGrp="1"/>
          </p:cNvSpPr>
          <p:nvPr>
            <p:ph type="body" idx="1"/>
          </p:nvPr>
        </p:nvSpPr>
        <p:spPr>
          <a:xfrm>
            <a:off x="476824" y="1656329"/>
            <a:ext cx="8169320" cy="475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None/>
            </a:pPr>
            <a:r>
              <a:rPr lang="en-US" sz="2800" dirty="0"/>
              <a:t>El </a:t>
            </a:r>
            <a:r>
              <a:rPr lang="en-US" sz="2800" err="1"/>
              <a:t>proyecto</a:t>
            </a:r>
            <a:r>
              <a:rPr lang="en-US" sz="2800" dirty="0"/>
              <a:t> para </a:t>
            </a:r>
            <a:r>
              <a:rPr lang="en-US" sz="2800" err="1"/>
              <a:t>incorporar</a:t>
            </a:r>
            <a:r>
              <a:rPr lang="en-US" sz="2800" dirty="0"/>
              <a:t> la </a:t>
            </a:r>
            <a:r>
              <a:rPr lang="en-US" sz="2800" err="1"/>
              <a:t>revista</a:t>
            </a:r>
            <a:r>
              <a:rPr lang="en-US" sz="2800" dirty="0"/>
              <a:t> </a:t>
            </a:r>
            <a:r>
              <a:rPr lang="en-US" sz="2800" i="1" dirty="0"/>
              <a:t>Atenea </a:t>
            </a:r>
            <a:r>
              <a:rPr lang="en-US" sz="2800" dirty="0"/>
              <a:t>a </a:t>
            </a:r>
            <a:r>
              <a:rPr lang="en-US" sz="2800" err="1"/>
              <a:t>Scholar@UPRM</a:t>
            </a:r>
            <a:r>
              <a:rPr lang="en-US" sz="2800" dirty="0"/>
              <a:t> surge de </a:t>
            </a:r>
            <a:r>
              <a:rPr lang="en-US" sz="2800" err="1"/>
              <a:t>una</a:t>
            </a:r>
            <a:r>
              <a:rPr lang="en-US" sz="2800" dirty="0"/>
              <a:t> </a:t>
            </a:r>
            <a:r>
              <a:rPr lang="en-US" sz="2800" err="1"/>
              <a:t>colaboración</a:t>
            </a:r>
            <a:r>
              <a:rPr lang="en-US" sz="2800" dirty="0"/>
              <a:t> entre la </a:t>
            </a:r>
            <a:r>
              <a:rPr lang="en-US" sz="2800" err="1"/>
              <a:t>doctora</a:t>
            </a:r>
            <a:r>
              <a:rPr lang="en-US" sz="2800" dirty="0"/>
              <a:t> Nandita Batra, </a:t>
            </a:r>
            <a:r>
              <a:rPr lang="en-US" sz="2800" err="1"/>
              <a:t>profesora</a:t>
            </a:r>
            <a:r>
              <a:rPr lang="en-US" sz="2800" dirty="0"/>
              <a:t> de Inglés que </a:t>
            </a:r>
            <a:r>
              <a:rPr lang="en-US" sz="2800" err="1"/>
              <a:t>fungió</a:t>
            </a:r>
            <a:r>
              <a:rPr lang="en-US" sz="2800" dirty="0"/>
              <a:t> </a:t>
            </a:r>
            <a:r>
              <a:rPr lang="en-US" sz="2800" err="1"/>
              <a:t>como</a:t>
            </a:r>
            <a:r>
              <a:rPr lang="en-US" sz="2800" dirty="0"/>
              <a:t> </a:t>
            </a:r>
            <a:r>
              <a:rPr lang="en-US" sz="2800" err="1"/>
              <a:t>editora</a:t>
            </a:r>
            <a:r>
              <a:rPr lang="en-US" sz="2800" dirty="0"/>
              <a:t> de la </a:t>
            </a:r>
            <a:r>
              <a:rPr lang="en-US" sz="2800" err="1"/>
              <a:t>revista</a:t>
            </a:r>
            <a:r>
              <a:rPr lang="en-US" sz="2800" dirty="0"/>
              <a:t>, y la </a:t>
            </a:r>
            <a:r>
              <a:rPr lang="en-US" sz="2800" err="1"/>
              <a:t>Biblioteca</a:t>
            </a:r>
            <a:r>
              <a:rPr lang="en-US" sz="2800" dirty="0"/>
              <a:t>.</a:t>
            </a:r>
          </a:p>
          <a:p>
            <a:pPr>
              <a:spcBef>
                <a:spcPts val="2000"/>
              </a:spcBef>
              <a:buNone/>
            </a:pPr>
            <a:r>
              <a:rPr lang="en-US" sz="2800" dirty="0"/>
              <a:t> El Centro de Publicaciones </a:t>
            </a:r>
            <a:r>
              <a:rPr lang="en-US" sz="2800" err="1"/>
              <a:t>Académicas</a:t>
            </a:r>
            <a:r>
              <a:rPr lang="en-US" sz="2800" dirty="0"/>
              <a:t> (</a:t>
            </a:r>
            <a:r>
              <a:rPr lang="en-US" sz="2800" err="1"/>
              <a:t>CePA</a:t>
            </a:r>
            <a:r>
              <a:rPr lang="en-US" sz="2800" dirty="0"/>
              <a:t>) del </a:t>
            </a:r>
            <a:r>
              <a:rPr lang="en-US" sz="2800" err="1"/>
              <a:t>Decanato</a:t>
            </a:r>
            <a:r>
              <a:rPr lang="en-US" sz="2800" dirty="0"/>
              <a:t> de Artes y </a:t>
            </a:r>
            <a:r>
              <a:rPr lang="en-US" sz="2800" err="1"/>
              <a:t>Ciencias</a:t>
            </a:r>
            <a:r>
              <a:rPr lang="en-US" sz="2800" dirty="0"/>
              <a:t> se </a:t>
            </a:r>
            <a:r>
              <a:rPr lang="en-US" sz="2800" err="1"/>
              <a:t>unió</a:t>
            </a:r>
            <a:r>
              <a:rPr lang="en-US" sz="2800" dirty="0"/>
              <a:t> al </a:t>
            </a:r>
            <a:r>
              <a:rPr lang="en-US" sz="2800" err="1"/>
              <a:t>esfuerzo</a:t>
            </a:r>
            <a:r>
              <a:rPr lang="en-US" sz="2800" dirty="0"/>
              <a:t> </a:t>
            </a:r>
            <a:r>
              <a:rPr lang="en-US" sz="2800" err="1"/>
              <a:t>colaborativo</a:t>
            </a:r>
            <a:r>
              <a:rPr lang="en-US" sz="2800" dirty="0"/>
              <a:t>. Esto </a:t>
            </a:r>
            <a:r>
              <a:rPr lang="en-US" sz="2800" err="1"/>
              <a:t>fue</a:t>
            </a:r>
            <a:r>
              <a:rPr lang="en-US" sz="2800" dirty="0"/>
              <a:t> </a:t>
            </a:r>
            <a:r>
              <a:rPr lang="en-US" sz="2800" err="1"/>
              <a:t>sumamente</a:t>
            </a:r>
            <a:r>
              <a:rPr lang="en-US" sz="2800" dirty="0"/>
              <a:t> </a:t>
            </a:r>
            <a:r>
              <a:rPr lang="en-US" sz="2800" err="1"/>
              <a:t>importante</a:t>
            </a:r>
            <a:r>
              <a:rPr lang="en-US" sz="2800" dirty="0"/>
              <a:t>, </a:t>
            </a:r>
            <a:r>
              <a:rPr lang="en-US" sz="2800" err="1"/>
              <a:t>ya</a:t>
            </a:r>
            <a:r>
              <a:rPr lang="en-US" sz="2800" dirty="0"/>
              <a:t> que </a:t>
            </a:r>
            <a:r>
              <a:rPr lang="en-US" sz="2800" err="1"/>
              <a:t>CePA</a:t>
            </a:r>
            <a:r>
              <a:rPr lang="en-US" sz="2800" dirty="0"/>
              <a:t> era la </a:t>
            </a:r>
            <a:r>
              <a:rPr lang="en-US" sz="2800" err="1"/>
              <a:t>entidad</a:t>
            </a:r>
            <a:r>
              <a:rPr lang="en-US" sz="2800" dirty="0"/>
              <a:t> </a:t>
            </a:r>
            <a:r>
              <a:rPr lang="en-US" sz="2800" err="1"/>
              <a:t>encargada</a:t>
            </a:r>
            <a:r>
              <a:rPr lang="en-US" sz="2800" dirty="0"/>
              <a:t> de la </a:t>
            </a:r>
            <a:r>
              <a:rPr lang="en-US" sz="2800" err="1"/>
              <a:t>publicación</a:t>
            </a:r>
            <a:r>
              <a:rPr lang="en-US" sz="2800" dirty="0"/>
              <a:t> de </a:t>
            </a:r>
            <a:r>
              <a:rPr lang="en-US" sz="2800" i="1" dirty="0"/>
              <a:t>Atenea</a:t>
            </a:r>
            <a:r>
              <a:rPr lang="en-US" sz="2800" dirty="0"/>
              <a:t>.</a:t>
            </a:r>
            <a:r>
              <a:rPr lang="en-US" sz="2600" dirty="0"/>
              <a:t> </a:t>
            </a:r>
            <a:endParaRPr lang="en-US"/>
          </a:p>
        </p:txBody>
      </p:sp>
      <p:sp>
        <p:nvSpPr>
          <p:cNvPr id="237" name="Google Shape;237;p5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  <p:pic>
        <p:nvPicPr>
          <p:cNvPr id="238" name="Google Shape;238;p5"/>
          <p:cNvPicPr preferRelativeResize="0">
            <a:picLocks noGrp="1"/>
          </p:cNvPicPr>
          <p:nvPr>
            <p:ph type="pic" idx="2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89FB3D6-619D-BD9E-1367-C1F5D67BCA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4916" y="4099937"/>
            <a:ext cx="2890683" cy="1763481"/>
          </a:xfrm>
          <a:prstGeom prst="rect">
            <a:avLst/>
          </a:prstGeom>
        </p:spPr>
      </p:pic>
      <p:pic>
        <p:nvPicPr>
          <p:cNvPr id="4" name="Picture 4" descr="Diagram&#10;&#10;Description automatically generated">
            <a:extLst>
              <a:ext uri="{FF2B5EF4-FFF2-40B4-BE49-F238E27FC236}">
                <a16:creationId xmlns:a16="http://schemas.microsoft.com/office/drawing/2014/main" id="{D4AD1393-73EB-B714-B226-0174291DC6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68659" y="1274869"/>
            <a:ext cx="2743200" cy="275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0653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83435" cy="695740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/>
          <a:p>
            <a:r>
              <a:rPr lang="en-US" dirty="0" err="1"/>
              <a:t>Éxito</a:t>
            </a:r>
            <a:r>
              <a:rPr lang="en-US" dirty="0"/>
              <a:t> y planes </a:t>
            </a:r>
            <a:r>
              <a:rPr lang="en-US" dirty="0" err="1"/>
              <a:t>futuros</a:t>
            </a:r>
          </a:p>
        </p:txBody>
      </p:sp>
      <p:sp>
        <p:nvSpPr>
          <p:cNvPr id="236" name="Google Shape;236;p5"/>
          <p:cNvSpPr txBox="1">
            <a:spLocks noGrp="1"/>
          </p:cNvSpPr>
          <p:nvPr>
            <p:ph type="body" idx="1"/>
          </p:nvPr>
        </p:nvSpPr>
        <p:spPr>
          <a:xfrm>
            <a:off x="460437" y="1636790"/>
            <a:ext cx="7407320" cy="475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None/>
            </a:pPr>
            <a:r>
              <a:rPr lang="en-US" sz="2600" dirty="0"/>
              <a:t>La </a:t>
            </a:r>
            <a:r>
              <a:rPr lang="en-US" sz="2600" dirty="0" err="1"/>
              <a:t>incorporación</a:t>
            </a:r>
            <a:r>
              <a:rPr lang="en-US" sz="2600" dirty="0"/>
              <a:t> de Atenea a </a:t>
            </a:r>
            <a:r>
              <a:rPr lang="en-US" sz="2600" dirty="0" err="1"/>
              <a:t>Scholar@UPRM</a:t>
            </a:r>
            <a:r>
              <a:rPr lang="en-US" sz="2600" dirty="0"/>
              <a:t> </a:t>
            </a:r>
            <a:r>
              <a:rPr lang="en-US" sz="2600" dirty="0" err="1"/>
              <a:t>ayuda</a:t>
            </a:r>
            <a:r>
              <a:rPr lang="en-US" sz="2600" dirty="0"/>
              <a:t> a </a:t>
            </a:r>
            <a:r>
              <a:rPr lang="en-US" sz="2600" dirty="0" err="1"/>
              <a:t>aumentar</a:t>
            </a:r>
            <a:r>
              <a:rPr lang="en-US" sz="2600" dirty="0"/>
              <a:t> la </a:t>
            </a:r>
            <a:r>
              <a:rPr lang="en-US" sz="2600" dirty="0" err="1"/>
              <a:t>visibilidad</a:t>
            </a:r>
            <a:r>
              <a:rPr lang="en-US" sz="2600" dirty="0"/>
              <a:t> de </a:t>
            </a:r>
            <a:r>
              <a:rPr lang="en-US" sz="2600" dirty="0" err="1"/>
              <a:t>esta</a:t>
            </a:r>
            <a:r>
              <a:rPr lang="en-US" sz="2600" dirty="0"/>
              <a:t> </a:t>
            </a:r>
            <a:r>
              <a:rPr lang="en-US" sz="2600" dirty="0" err="1"/>
              <a:t>revista</a:t>
            </a:r>
            <a:r>
              <a:rPr lang="en-US" sz="2600" dirty="0"/>
              <a:t> </a:t>
            </a:r>
            <a:r>
              <a:rPr lang="en-US" sz="2600" dirty="0" err="1"/>
              <a:t>publicada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 la UPRM, </a:t>
            </a:r>
            <a:r>
              <a:rPr lang="en-US" sz="2600" dirty="0" err="1"/>
              <a:t>incrementando</a:t>
            </a:r>
            <a:r>
              <a:rPr lang="en-US" sz="2600" dirty="0"/>
              <a:t> la </a:t>
            </a:r>
            <a:r>
              <a:rPr lang="en-US" sz="2600" dirty="0" err="1"/>
              <a:t>diseminación</a:t>
            </a:r>
            <a:r>
              <a:rPr lang="en-US" sz="2600" dirty="0"/>
              <a:t> de </a:t>
            </a:r>
            <a:r>
              <a:rPr lang="en-US" sz="2600" dirty="0" err="1"/>
              <a:t>obras</a:t>
            </a:r>
            <a:r>
              <a:rPr lang="en-US" sz="2600" dirty="0"/>
              <a:t> </a:t>
            </a:r>
            <a:r>
              <a:rPr lang="en-US" sz="2600" dirty="0" err="1"/>
              <a:t>académicas</a:t>
            </a:r>
            <a:r>
              <a:rPr lang="en-US" sz="2600" dirty="0"/>
              <a:t> y </a:t>
            </a:r>
            <a:r>
              <a:rPr lang="en-US" sz="2600" dirty="0" err="1"/>
              <a:t>creativas</a:t>
            </a:r>
            <a:r>
              <a:rPr lang="en-US" sz="2600" dirty="0"/>
              <a:t> de </a:t>
            </a:r>
            <a:r>
              <a:rPr lang="en-US" sz="2600" dirty="0" err="1"/>
              <a:t>docentes</a:t>
            </a:r>
            <a:r>
              <a:rPr lang="en-US" sz="2600" dirty="0"/>
              <a:t> del </a:t>
            </a:r>
            <a:r>
              <a:rPr lang="en-US" sz="2600" dirty="0" err="1"/>
              <a:t>recinto</a:t>
            </a:r>
            <a:r>
              <a:rPr lang="en-US" sz="2600" dirty="0"/>
              <a:t> y </a:t>
            </a:r>
            <a:r>
              <a:rPr lang="en-US" sz="2600" dirty="0" err="1"/>
              <a:t>colaboradores</a:t>
            </a:r>
            <a:r>
              <a:rPr lang="en-US" sz="2600" dirty="0"/>
              <a:t> </a:t>
            </a:r>
            <a:r>
              <a:rPr lang="en-US" sz="2600" dirty="0" err="1"/>
              <a:t>externos</a:t>
            </a:r>
            <a:r>
              <a:rPr lang="en-US" sz="2600" dirty="0"/>
              <a:t>. </a:t>
            </a:r>
            <a:r>
              <a:rPr lang="en-US" sz="2600" dirty="0" err="1"/>
              <a:t>Además</a:t>
            </a:r>
            <a:r>
              <a:rPr lang="en-US" sz="2600" dirty="0"/>
              <a:t>, se </a:t>
            </a:r>
            <a:r>
              <a:rPr lang="en-US" sz="2600" dirty="0" err="1"/>
              <a:t>viabiliza</a:t>
            </a:r>
            <a:r>
              <a:rPr lang="en-US" sz="2600" dirty="0"/>
              <a:t> la </a:t>
            </a:r>
            <a:r>
              <a:rPr lang="en-US" sz="2600" dirty="0" err="1"/>
              <a:t>preservación</a:t>
            </a:r>
            <a:r>
              <a:rPr lang="en-US" sz="2600" dirty="0"/>
              <a:t> a largo </a:t>
            </a:r>
            <a:r>
              <a:rPr lang="en-US" sz="2600" dirty="0" err="1"/>
              <a:t>plazo</a:t>
            </a:r>
            <a:r>
              <a:rPr lang="en-US" sz="2600" dirty="0"/>
              <a:t> de </a:t>
            </a:r>
            <a:r>
              <a:rPr lang="en-US" sz="2600" dirty="0" err="1"/>
              <a:t>esta</a:t>
            </a:r>
            <a:r>
              <a:rPr lang="en-US" sz="2600" dirty="0"/>
              <a:t> </a:t>
            </a:r>
            <a:r>
              <a:rPr lang="en-US" sz="2600" dirty="0" err="1"/>
              <a:t>publicación</a:t>
            </a:r>
            <a:r>
              <a:rPr lang="en-US" sz="2600" dirty="0"/>
              <a:t>.</a:t>
            </a:r>
            <a:endParaRPr lang="en-US"/>
          </a:p>
          <a:p>
            <a:pPr>
              <a:buNone/>
            </a:pPr>
            <a:r>
              <a:rPr lang="en-US" sz="2600" dirty="0"/>
              <a:t>Más </a:t>
            </a:r>
            <a:r>
              <a:rPr lang="en-US" sz="2600" dirty="0" err="1"/>
              <a:t>adelante</a:t>
            </a:r>
            <a:r>
              <a:rPr lang="en-US" sz="2600" dirty="0"/>
              <a:t>, </a:t>
            </a:r>
            <a:r>
              <a:rPr lang="en-US" sz="2600" dirty="0" err="1"/>
              <a:t>planeamos</a:t>
            </a:r>
            <a:r>
              <a:rPr lang="en-US" sz="2600" dirty="0"/>
              <a:t> </a:t>
            </a:r>
            <a:r>
              <a:rPr lang="en-US" sz="2600" dirty="0" err="1"/>
              <a:t>agregar</a:t>
            </a:r>
            <a:r>
              <a:rPr lang="en-US" sz="2600" dirty="0"/>
              <a:t> </a:t>
            </a:r>
            <a:r>
              <a:rPr lang="en-US" sz="2600" dirty="0" err="1"/>
              <a:t>otras</a:t>
            </a:r>
            <a:r>
              <a:rPr lang="en-US" sz="2600" dirty="0"/>
              <a:t> </a:t>
            </a:r>
            <a:r>
              <a:rPr lang="en-US" sz="2600" dirty="0" err="1"/>
              <a:t>revistas</a:t>
            </a:r>
            <a:r>
              <a:rPr lang="en-US" sz="2600" dirty="0"/>
              <a:t> del campus al </a:t>
            </a:r>
            <a:r>
              <a:rPr lang="en-US" sz="2600" dirty="0" err="1"/>
              <a:t>repositorio</a:t>
            </a:r>
            <a:r>
              <a:rPr lang="en-US" sz="2600" dirty="0"/>
              <a:t> </a:t>
            </a:r>
            <a:r>
              <a:rPr lang="en-US" sz="2600" dirty="0" err="1"/>
              <a:t>institucional</a:t>
            </a:r>
            <a:r>
              <a:rPr lang="en-US" sz="2600" dirty="0"/>
              <a:t>.</a:t>
            </a:r>
            <a:endParaRPr lang="en-US" dirty="0"/>
          </a:p>
        </p:txBody>
      </p:sp>
      <p:sp>
        <p:nvSpPr>
          <p:cNvPr id="237" name="Google Shape;237;p5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  <p:pic>
        <p:nvPicPr>
          <p:cNvPr id="238" name="Google Shape;238;p5"/>
          <p:cNvPicPr preferRelativeResize="0">
            <a:picLocks noGrp="1"/>
          </p:cNvPicPr>
          <p:nvPr>
            <p:ph type="pic" idx="2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close-up of a book cover&#10;&#10;Description automatically generated with low confidence">
            <a:extLst>
              <a:ext uri="{FF2B5EF4-FFF2-40B4-BE49-F238E27FC236}">
                <a16:creationId xmlns:a16="http://schemas.microsoft.com/office/drawing/2014/main" id="{2BEEF64B-EE48-DBB1-C719-5BB863B593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296" y="1208707"/>
            <a:ext cx="3411522" cy="465805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959739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83435" cy="695740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/>
          <a:p>
            <a:r>
              <a:rPr lang="en-US" dirty="0" err="1"/>
              <a:t>Conclusión</a:t>
            </a:r>
          </a:p>
        </p:txBody>
      </p:sp>
      <p:sp>
        <p:nvSpPr>
          <p:cNvPr id="236" name="Google Shape;236;p5"/>
          <p:cNvSpPr txBox="1">
            <a:spLocks noGrp="1"/>
          </p:cNvSpPr>
          <p:nvPr>
            <p:ph type="body" idx="1"/>
          </p:nvPr>
        </p:nvSpPr>
        <p:spPr>
          <a:xfrm>
            <a:off x="427307" y="1636790"/>
            <a:ext cx="11371928" cy="475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None/>
            </a:pPr>
            <a:r>
              <a:rPr lang="en-US" dirty="0"/>
              <a:t>Mediante las </a:t>
            </a:r>
            <a:r>
              <a:rPr lang="en-US" err="1"/>
              <a:t>iniciativas</a:t>
            </a:r>
            <a:r>
              <a:rPr lang="en-US" dirty="0"/>
              <a:t> </a:t>
            </a:r>
            <a:r>
              <a:rPr lang="en-US" err="1"/>
              <a:t>aquí</a:t>
            </a:r>
            <a:r>
              <a:rPr lang="en-US" dirty="0"/>
              <a:t> </a:t>
            </a:r>
            <a:r>
              <a:rPr lang="en-US" err="1"/>
              <a:t>descritas</a:t>
            </a:r>
            <a:r>
              <a:rPr lang="en-US" dirty="0"/>
              <a:t>, </a:t>
            </a:r>
            <a:r>
              <a:rPr lang="en-US" err="1"/>
              <a:t>hemos</a:t>
            </a:r>
            <a:r>
              <a:rPr lang="en-US" dirty="0"/>
              <a:t> </a:t>
            </a:r>
            <a:r>
              <a:rPr lang="en-US" err="1"/>
              <a:t>logrado</a:t>
            </a:r>
            <a:r>
              <a:rPr lang="en-US" dirty="0"/>
              <a:t> que </a:t>
            </a:r>
            <a:r>
              <a:rPr lang="en-US" err="1"/>
              <a:t>Scholar@UPRM</a:t>
            </a:r>
            <a:r>
              <a:rPr lang="en-US" dirty="0"/>
              <a:t> </a:t>
            </a:r>
            <a:r>
              <a:rPr lang="en-US" err="1"/>
              <a:t>continúe</a:t>
            </a:r>
            <a:r>
              <a:rPr lang="en-US" dirty="0"/>
              <a:t> </a:t>
            </a:r>
            <a:r>
              <a:rPr lang="en-US" err="1"/>
              <a:t>creciendo</a:t>
            </a:r>
            <a:r>
              <a:rPr lang="en-US" dirty="0"/>
              <a:t> </a:t>
            </a:r>
            <a:r>
              <a:rPr lang="en-US" err="1"/>
              <a:t>mediante</a:t>
            </a:r>
            <a:r>
              <a:rPr lang="en-US" dirty="0"/>
              <a:t> la </a:t>
            </a:r>
            <a:r>
              <a:rPr lang="en-US" err="1"/>
              <a:t>inclusión</a:t>
            </a:r>
            <a:r>
              <a:rPr lang="en-US" dirty="0"/>
              <a:t> de </a:t>
            </a:r>
            <a:r>
              <a:rPr lang="en-US" err="1"/>
              <a:t>productos</a:t>
            </a:r>
            <a:r>
              <a:rPr lang="en-US" dirty="0"/>
              <a:t> </a:t>
            </a:r>
            <a:r>
              <a:rPr lang="en-US" err="1"/>
              <a:t>generados</a:t>
            </a:r>
            <a:r>
              <a:rPr lang="en-US" dirty="0"/>
              <a:t> </a:t>
            </a:r>
            <a:r>
              <a:rPr lang="en-US" err="1"/>
              <a:t>por</a:t>
            </a:r>
            <a:r>
              <a:rPr lang="en-US" dirty="0"/>
              <a:t> </a:t>
            </a:r>
            <a:r>
              <a:rPr lang="en-US" err="1"/>
              <a:t>diferentes</a:t>
            </a:r>
            <a:r>
              <a:rPr lang="en-US" dirty="0"/>
              <a:t> </a:t>
            </a:r>
            <a:r>
              <a:rPr lang="en-US" err="1"/>
              <a:t>sectores</a:t>
            </a:r>
            <a:r>
              <a:rPr lang="en-US" dirty="0"/>
              <a:t> de la </a:t>
            </a:r>
            <a:r>
              <a:rPr lang="en-US" err="1"/>
              <a:t>comunidad</a:t>
            </a:r>
            <a:r>
              <a:rPr lang="en-US" dirty="0"/>
              <a:t> </a:t>
            </a:r>
            <a:r>
              <a:rPr lang="en-US" err="1"/>
              <a:t>académica</a:t>
            </a:r>
            <a:r>
              <a:rPr lang="en-US" dirty="0"/>
              <a:t>. </a:t>
            </a:r>
            <a:r>
              <a:rPr lang="en-US" err="1"/>
              <a:t>Específicamente</a:t>
            </a:r>
            <a:r>
              <a:rPr lang="en-US" dirty="0"/>
              <a:t>, </a:t>
            </a:r>
            <a:r>
              <a:rPr lang="en-US" err="1"/>
              <a:t>estos</a:t>
            </a:r>
            <a:r>
              <a:rPr lang="en-US" dirty="0"/>
              <a:t> </a:t>
            </a:r>
            <a:r>
              <a:rPr lang="en-US" err="1"/>
              <a:t>esfuerzos</a:t>
            </a:r>
            <a:r>
              <a:rPr lang="en-US" dirty="0"/>
              <a:t> </a:t>
            </a:r>
            <a:r>
              <a:rPr lang="en-US" err="1"/>
              <a:t>han</a:t>
            </a:r>
            <a:r>
              <a:rPr lang="en-US" dirty="0"/>
              <a:t> </a:t>
            </a:r>
            <a:r>
              <a:rPr lang="en-US" err="1"/>
              <a:t>sido</a:t>
            </a:r>
            <a:r>
              <a:rPr lang="en-US" dirty="0"/>
              <a:t> </a:t>
            </a:r>
            <a:r>
              <a:rPr lang="en-US" err="1"/>
              <a:t>dirigidos</a:t>
            </a:r>
            <a:r>
              <a:rPr lang="en-US" dirty="0"/>
              <a:t> a la </a:t>
            </a:r>
            <a:r>
              <a:rPr lang="en-US" err="1"/>
              <a:t>incorporación</a:t>
            </a:r>
            <a:r>
              <a:rPr lang="en-US" dirty="0"/>
              <a:t> de </a:t>
            </a:r>
            <a:r>
              <a:rPr lang="en-US" err="1"/>
              <a:t>obras</a:t>
            </a:r>
            <a:r>
              <a:rPr lang="en-US" dirty="0"/>
              <a:t> de </a:t>
            </a:r>
            <a:r>
              <a:rPr lang="en-US" err="1"/>
              <a:t>docentes</a:t>
            </a:r>
            <a:r>
              <a:rPr lang="en-US" dirty="0"/>
              <a:t> y </a:t>
            </a:r>
            <a:r>
              <a:rPr lang="en-US" err="1"/>
              <a:t>estudiantes</a:t>
            </a:r>
            <a:r>
              <a:rPr lang="en-US" dirty="0"/>
              <a:t> </a:t>
            </a:r>
            <a:r>
              <a:rPr lang="en-US" err="1"/>
              <a:t>subgraduados</a:t>
            </a:r>
            <a:r>
              <a:rPr lang="en-US" dirty="0"/>
              <a:t> del </a:t>
            </a:r>
            <a:r>
              <a:rPr lang="en-US" err="1"/>
              <a:t>recinto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en-US" dirty="0"/>
              <a:t>Para </a:t>
            </a:r>
            <a:r>
              <a:rPr lang="en-US" err="1"/>
              <a:t>sostener</a:t>
            </a:r>
            <a:r>
              <a:rPr lang="en-US" dirty="0"/>
              <a:t> </a:t>
            </a:r>
            <a:r>
              <a:rPr lang="en-US" err="1"/>
              <a:t>esta</a:t>
            </a:r>
            <a:r>
              <a:rPr lang="en-US" dirty="0"/>
              <a:t> </a:t>
            </a:r>
            <a:r>
              <a:rPr lang="en-US" err="1"/>
              <a:t>tendencia</a:t>
            </a:r>
            <a:r>
              <a:rPr lang="en-US" dirty="0"/>
              <a:t>, es </a:t>
            </a:r>
            <a:r>
              <a:rPr lang="en-US" err="1"/>
              <a:t>necesario</a:t>
            </a:r>
            <a:r>
              <a:rPr lang="en-US" dirty="0"/>
              <a:t> </a:t>
            </a:r>
            <a:r>
              <a:rPr lang="en-US" err="1"/>
              <a:t>continuar</a:t>
            </a:r>
            <a:r>
              <a:rPr lang="en-US" dirty="0"/>
              <a:t> </a:t>
            </a:r>
            <a:r>
              <a:rPr lang="en-US" err="1"/>
              <a:t>creando</a:t>
            </a:r>
            <a:r>
              <a:rPr lang="en-US" dirty="0"/>
              <a:t> </a:t>
            </a:r>
            <a:r>
              <a:rPr lang="en-US" err="1"/>
              <a:t>conciencia</a:t>
            </a:r>
            <a:r>
              <a:rPr lang="en-US" dirty="0"/>
              <a:t> entre la población </a:t>
            </a:r>
            <a:r>
              <a:rPr lang="en-US" err="1"/>
              <a:t>universitaria</a:t>
            </a:r>
            <a:r>
              <a:rPr lang="en-US" dirty="0"/>
              <a:t> </a:t>
            </a:r>
            <a:r>
              <a:rPr lang="en-US" err="1"/>
              <a:t>sobre</a:t>
            </a:r>
            <a:r>
              <a:rPr lang="en-US" dirty="0"/>
              <a:t> la </a:t>
            </a:r>
            <a:r>
              <a:rPr lang="en-US" err="1"/>
              <a:t>existencia</a:t>
            </a:r>
            <a:r>
              <a:rPr lang="en-US" dirty="0"/>
              <a:t> del </a:t>
            </a:r>
            <a:r>
              <a:rPr lang="en-US" err="1"/>
              <a:t>repositorio</a:t>
            </a:r>
            <a:r>
              <a:rPr lang="en-US" dirty="0"/>
              <a:t> </a:t>
            </a:r>
            <a:r>
              <a:rPr lang="en-US" err="1"/>
              <a:t>institucional</a:t>
            </a:r>
            <a:r>
              <a:rPr lang="en-US" dirty="0"/>
              <a:t> y </a:t>
            </a:r>
            <a:r>
              <a:rPr lang="en-US" err="1"/>
              <a:t>los</a:t>
            </a:r>
            <a:r>
              <a:rPr lang="en-US" dirty="0"/>
              <a:t> </a:t>
            </a:r>
            <a:r>
              <a:rPr lang="en-US" err="1"/>
              <a:t>beneficios</a:t>
            </a:r>
            <a:r>
              <a:rPr lang="en-US" dirty="0"/>
              <a:t> que </a:t>
            </a:r>
            <a:r>
              <a:rPr lang="en-US" err="1"/>
              <a:t>ofrece</a:t>
            </a:r>
            <a:r>
              <a:rPr lang="en-US"/>
              <a:t>.</a:t>
            </a:r>
            <a:endParaRPr lang="en-US" dirty="0"/>
          </a:p>
          <a:p>
            <a:pPr>
              <a:buNone/>
            </a:pPr>
            <a:r>
              <a:rPr lang="en-US" err="1"/>
              <a:t>Igualmente</a:t>
            </a:r>
            <a:r>
              <a:rPr lang="en-US" dirty="0"/>
              <a:t>, </a:t>
            </a:r>
            <a:r>
              <a:rPr lang="en-US" err="1"/>
              <a:t>el</a:t>
            </a:r>
            <a:r>
              <a:rPr lang="en-US" dirty="0"/>
              <a:t> personal </a:t>
            </a:r>
            <a:r>
              <a:rPr lang="en-US" err="1"/>
              <a:t>bibliotecario</a:t>
            </a:r>
            <a:r>
              <a:rPr lang="en-US" dirty="0"/>
              <a:t> no </a:t>
            </a:r>
            <a:r>
              <a:rPr lang="en-US" err="1"/>
              <a:t>debe</a:t>
            </a:r>
            <a:r>
              <a:rPr lang="en-US" dirty="0"/>
              <a:t> </a:t>
            </a:r>
            <a:r>
              <a:rPr lang="en-US" err="1"/>
              <a:t>asumir</a:t>
            </a:r>
            <a:r>
              <a:rPr lang="en-US" dirty="0"/>
              <a:t> </a:t>
            </a:r>
            <a:r>
              <a:rPr lang="en-US" err="1"/>
              <a:t>una</a:t>
            </a:r>
            <a:r>
              <a:rPr lang="en-US" dirty="0"/>
              <a:t> </a:t>
            </a:r>
            <a:r>
              <a:rPr lang="en-US" err="1"/>
              <a:t>actitud</a:t>
            </a:r>
            <a:r>
              <a:rPr lang="en-US" dirty="0"/>
              <a:t> </a:t>
            </a:r>
            <a:r>
              <a:rPr lang="en-US" err="1"/>
              <a:t>pasiva</a:t>
            </a:r>
            <a:r>
              <a:rPr lang="en-US" dirty="0"/>
              <a:t>. </a:t>
            </a:r>
            <a:r>
              <a:rPr lang="en-US" err="1"/>
              <a:t>Debemos</a:t>
            </a:r>
            <a:r>
              <a:rPr lang="en-US" dirty="0"/>
              <a:t> </a:t>
            </a:r>
            <a:r>
              <a:rPr lang="en-US" err="1"/>
              <a:t>estar</a:t>
            </a:r>
            <a:r>
              <a:rPr lang="en-US" dirty="0"/>
              <a:t> al </a:t>
            </a:r>
            <a:r>
              <a:rPr lang="en-US" err="1"/>
              <a:t>pendiente</a:t>
            </a:r>
            <a:r>
              <a:rPr lang="en-US" dirty="0"/>
              <a:t> de </a:t>
            </a:r>
            <a:r>
              <a:rPr lang="en-US" err="1"/>
              <a:t>nuevas</a:t>
            </a:r>
            <a:r>
              <a:rPr lang="en-US" dirty="0"/>
              <a:t> </a:t>
            </a:r>
            <a:r>
              <a:rPr lang="en-US" err="1"/>
              <a:t>oportunidades</a:t>
            </a:r>
            <a:r>
              <a:rPr lang="en-US" dirty="0"/>
              <a:t> para </a:t>
            </a:r>
            <a:r>
              <a:rPr lang="en-US" err="1"/>
              <a:t>capturar</a:t>
            </a:r>
            <a:r>
              <a:rPr lang="en-US" dirty="0"/>
              <a:t> </a:t>
            </a:r>
            <a:r>
              <a:rPr lang="en-US" err="1"/>
              <a:t>contenido</a:t>
            </a:r>
            <a:r>
              <a:rPr lang="en-US" dirty="0"/>
              <a:t> que sea </a:t>
            </a:r>
            <a:r>
              <a:rPr lang="en-US" err="1"/>
              <a:t>representativo</a:t>
            </a:r>
            <a:r>
              <a:rPr lang="en-US" dirty="0"/>
              <a:t> de la labor </a:t>
            </a:r>
            <a:r>
              <a:rPr lang="en-US" err="1"/>
              <a:t>investigativa</a:t>
            </a:r>
            <a:r>
              <a:rPr lang="en-US" dirty="0"/>
              <a:t> y </a:t>
            </a:r>
            <a:r>
              <a:rPr lang="en-US" err="1"/>
              <a:t>creativa</a:t>
            </a:r>
            <a:r>
              <a:rPr lang="en-US" dirty="0"/>
              <a:t> de la UPRM e </a:t>
            </a:r>
            <a:r>
              <a:rPr lang="en-US" err="1"/>
              <a:t>incorporarlo</a:t>
            </a:r>
            <a:r>
              <a:rPr lang="en-US" dirty="0"/>
              <a:t> al </a:t>
            </a:r>
            <a:r>
              <a:rPr lang="en-US" err="1"/>
              <a:t>repositorio</a:t>
            </a:r>
            <a:r>
              <a:rPr lang="en-US" dirty="0"/>
              <a:t> </a:t>
            </a:r>
            <a:r>
              <a:rPr lang="en-US" err="1"/>
              <a:t>institucional</a:t>
            </a:r>
            <a:r>
              <a:rPr lang="en-US" dirty="0"/>
              <a:t> para </a:t>
            </a:r>
            <a:r>
              <a:rPr lang="en-US" err="1"/>
              <a:t>incrementar</a:t>
            </a:r>
            <a:r>
              <a:rPr lang="en-US" dirty="0"/>
              <a:t> </a:t>
            </a:r>
            <a:r>
              <a:rPr lang="en-US" err="1"/>
              <a:t>su</a:t>
            </a:r>
            <a:r>
              <a:rPr lang="en-US" dirty="0"/>
              <a:t> </a:t>
            </a:r>
            <a:r>
              <a:rPr lang="en-US" err="1"/>
              <a:t>visibilidad</a:t>
            </a:r>
            <a:r>
              <a:rPr lang="en-US" dirty="0"/>
              <a:t> e </a:t>
            </a:r>
            <a:r>
              <a:rPr lang="en-US" err="1"/>
              <a:t>impacto</a:t>
            </a:r>
            <a:r>
              <a:rPr lang="en-US" dirty="0"/>
              <a:t>.</a:t>
            </a:r>
          </a:p>
        </p:txBody>
      </p:sp>
      <p:sp>
        <p:nvSpPr>
          <p:cNvPr id="237" name="Google Shape;237;p5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  <p:pic>
        <p:nvPicPr>
          <p:cNvPr id="238" name="Google Shape;238;p5"/>
          <p:cNvPicPr preferRelativeResize="0">
            <a:picLocks noGrp="1"/>
          </p:cNvPicPr>
          <p:nvPr>
            <p:ph type="pic" idx="2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06624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83435" cy="695740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/>
          <a:p>
            <a:r>
              <a:rPr lang="en-US" dirty="0" err="1"/>
              <a:t>Referencias</a:t>
            </a:r>
          </a:p>
        </p:txBody>
      </p:sp>
      <p:sp>
        <p:nvSpPr>
          <p:cNvPr id="236" name="Google Shape;236;p5"/>
          <p:cNvSpPr txBox="1">
            <a:spLocks noGrp="1"/>
          </p:cNvSpPr>
          <p:nvPr>
            <p:ph type="body" idx="1"/>
          </p:nvPr>
        </p:nvSpPr>
        <p:spPr>
          <a:xfrm>
            <a:off x="427307" y="1636790"/>
            <a:ext cx="11371928" cy="475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None/>
            </a:pPr>
            <a:r>
              <a:rPr lang="en-US" sz="1800" dirty="0" err="1"/>
              <a:t>Abrizah</a:t>
            </a:r>
            <a:r>
              <a:rPr lang="en-US" sz="1800" dirty="0"/>
              <a:t>, A. (2010). Populating institutional repository: Faculty’s contribution and roles of librarians. </a:t>
            </a:r>
            <a:r>
              <a:rPr lang="en-US" sz="1800" i="1" dirty="0"/>
              <a:t>BACA: </a:t>
            </a:r>
            <a:r>
              <a:rPr lang="en-US" sz="1800" i="1" dirty="0" err="1"/>
              <a:t>Jurnal</a:t>
            </a:r>
            <a:r>
              <a:rPr lang="en-US" sz="1800" i="1" dirty="0"/>
              <a:t> </a:t>
            </a:r>
            <a:r>
              <a:rPr lang="en-US" sz="1800" i="1" dirty="0" err="1"/>
              <a:t>Dokumentasi</a:t>
            </a:r>
            <a:r>
              <a:rPr lang="en-US" sz="1800" i="1" dirty="0"/>
              <a:t> Dan </a:t>
            </a:r>
            <a:r>
              <a:rPr lang="en-US" sz="1800" i="1" dirty="0" err="1"/>
              <a:t>Informasi</a:t>
            </a:r>
            <a:r>
              <a:rPr lang="en-US" sz="1800" dirty="0"/>
              <a:t>, </a:t>
            </a:r>
            <a:r>
              <a:rPr lang="en-US" sz="1800" i="1" dirty="0"/>
              <a:t>31</a:t>
            </a:r>
            <a:r>
              <a:rPr lang="en-US" sz="1800" dirty="0"/>
              <a:t>(1), 27-51. </a:t>
            </a:r>
            <a:r>
              <a:rPr lang="en-US" sz="1800" dirty="0">
                <a:hlinkClick r:id="rId3"/>
              </a:rPr>
              <a:t>https://jurnalbaca.pdii.lipi.go.id/baca/article/view/125/95</a:t>
            </a:r>
            <a:endParaRPr lang="en-US" sz="1800" dirty="0"/>
          </a:p>
          <a:p>
            <a:pPr>
              <a:buNone/>
            </a:pPr>
            <a:r>
              <a:rPr lang="en-US" sz="1800" dirty="0" err="1"/>
              <a:t>Ammarukleart</a:t>
            </a:r>
            <a:r>
              <a:rPr lang="en-US" sz="1800" dirty="0"/>
              <a:t>, S. (2017). Factors affecting faculty acceptance and use of institutional repositories in Thailand (</a:t>
            </a:r>
            <a:r>
              <a:rPr lang="en-US" sz="1800" dirty="0" err="1"/>
              <a:t>Publicación</a:t>
            </a:r>
            <a:r>
              <a:rPr lang="en-US" sz="1800" dirty="0"/>
              <a:t> No. 10753806) [</a:t>
            </a:r>
            <a:r>
              <a:rPr lang="en-US" sz="1800" dirty="0" err="1"/>
              <a:t>Disertación</a:t>
            </a:r>
            <a:r>
              <a:rPr lang="en-US" sz="1800" dirty="0"/>
              <a:t> doctoral, University of North Texas]. ProQuest Dissertations &amp; Theses Global.</a:t>
            </a:r>
          </a:p>
          <a:p>
            <a:pPr>
              <a:buNone/>
            </a:pPr>
            <a:r>
              <a:rPr lang="en-US" sz="1800" dirty="0"/>
              <a:t>Alvarez, J. E., Ayala-González, H. T., Valentín, A., &amp; Rodríguez, G. (2018). </a:t>
            </a:r>
            <a:r>
              <a:rPr lang="en-US" sz="1800" i="1" dirty="0"/>
              <a:t>A community approach to organizing, sharing, and preserving the scientific and creative works of an institution</a:t>
            </a:r>
            <a:r>
              <a:rPr lang="en-US" sz="1800" dirty="0"/>
              <a:t> [Presentación de </a:t>
            </a:r>
            <a:r>
              <a:rPr lang="en-US" sz="1800" dirty="0" err="1"/>
              <a:t>diapositivas</a:t>
            </a:r>
            <a:r>
              <a:rPr lang="en-US" sz="1800" dirty="0"/>
              <a:t>]. </a:t>
            </a:r>
            <a:r>
              <a:rPr lang="en-US" sz="1800" dirty="0" err="1"/>
              <a:t>Scholar@UPRM</a:t>
            </a:r>
            <a:r>
              <a:rPr lang="en-US" sz="1800" dirty="0"/>
              <a:t>. </a:t>
            </a:r>
            <a:r>
              <a:rPr lang="en-US" sz="1800" dirty="0">
                <a:hlinkClick r:id="rId4"/>
              </a:rPr>
              <a:t>https://scholar.uprm.edu/handle/20.500.11801/749</a:t>
            </a:r>
            <a:endParaRPr lang="en-US"/>
          </a:p>
          <a:p>
            <a:pPr>
              <a:buNone/>
            </a:pPr>
            <a:r>
              <a:rPr lang="en-US" sz="1800" dirty="0"/>
              <a:t>Dubinsky, E. (2014). A current snapshot of institutional repositories: Growth rate, disciplinary content and faculty contributions. </a:t>
            </a:r>
            <a:r>
              <a:rPr lang="en-US" sz="1800" i="1" dirty="0"/>
              <a:t>Journal of Librarianship and Scholarly Communication</a:t>
            </a:r>
            <a:r>
              <a:rPr lang="en-US" sz="1800" dirty="0"/>
              <a:t>, </a:t>
            </a:r>
            <a:r>
              <a:rPr lang="en-US" sz="1800" i="1" dirty="0"/>
              <a:t>2</a:t>
            </a:r>
            <a:r>
              <a:rPr lang="en-US" sz="1800" dirty="0"/>
              <a:t>(3), 1167. </a:t>
            </a:r>
            <a:r>
              <a:rPr lang="en-US" sz="1800" dirty="0">
                <a:hlinkClick r:id="rId5"/>
              </a:rPr>
              <a:t>https://doi.org/10.7710/2162-3309.1167</a:t>
            </a:r>
            <a:endParaRPr lang="en-US"/>
          </a:p>
          <a:p>
            <a:pPr>
              <a:buNone/>
            </a:pPr>
            <a:r>
              <a:rPr lang="en-US" sz="1800" dirty="0"/>
              <a:t>Foster, N. &amp; F., Gibbons, S. (2005). Understanding faculty to improve content recruitment for institutional repositories. </a:t>
            </a:r>
            <a:r>
              <a:rPr lang="en-US" sz="1800" i="1" dirty="0"/>
              <a:t>D-Lib Magazine</a:t>
            </a:r>
            <a:r>
              <a:rPr lang="en-US" sz="1800" dirty="0"/>
              <a:t>, </a:t>
            </a:r>
            <a:r>
              <a:rPr lang="en-US" sz="1800" i="1" dirty="0"/>
              <a:t>11</a:t>
            </a:r>
            <a:r>
              <a:rPr lang="en-US" sz="1800" dirty="0"/>
              <a:t>(1). </a:t>
            </a:r>
            <a:r>
              <a:rPr lang="en-US" sz="1800" dirty="0">
                <a:hlinkClick r:id="rId6"/>
              </a:rPr>
              <a:t>https://doi.org/10.1045/january2005-foster</a:t>
            </a:r>
          </a:p>
          <a:p>
            <a:pPr>
              <a:buNone/>
            </a:pPr>
            <a:r>
              <a:rPr lang="en-US" sz="1800" dirty="0"/>
              <a:t>Gaffney, M. (2008). Involving the library and campus community in institutional repository projects. </a:t>
            </a:r>
            <a:r>
              <a:rPr lang="en-US" sz="1800" i="1" dirty="0"/>
              <a:t>Serials Librarian</a:t>
            </a:r>
            <a:r>
              <a:rPr lang="en-US" sz="1800" dirty="0"/>
              <a:t>, </a:t>
            </a:r>
            <a:r>
              <a:rPr lang="en-US" sz="1800" i="1" dirty="0"/>
              <a:t>55</a:t>
            </a:r>
            <a:r>
              <a:rPr lang="en-US" sz="1800" dirty="0"/>
              <a:t>(4), 568–576. </a:t>
            </a:r>
            <a:r>
              <a:rPr lang="en-US" sz="1800" dirty="0">
                <a:hlinkClick r:id="rId7"/>
              </a:rPr>
              <a:t>https://doi.org/10.1080/03615260802380411</a:t>
            </a:r>
          </a:p>
        </p:txBody>
      </p:sp>
      <p:sp>
        <p:nvSpPr>
          <p:cNvPr id="237" name="Google Shape;237;p5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  <p:pic>
        <p:nvPicPr>
          <p:cNvPr id="238" name="Google Shape;238;p5"/>
          <p:cNvPicPr preferRelativeResize="0">
            <a:picLocks noGrp="1"/>
          </p:cNvPicPr>
          <p:nvPr>
            <p:ph type="pic" idx="2"/>
          </p:nvPr>
        </p:nvPicPr>
        <p:blipFill>
          <a:blip r:embed="rId8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475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83435" cy="695740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/>
          <a:p>
            <a:r>
              <a:rPr lang="en-US" dirty="0" err="1"/>
              <a:t>Referencias</a:t>
            </a:r>
          </a:p>
        </p:txBody>
      </p:sp>
      <p:sp>
        <p:nvSpPr>
          <p:cNvPr id="236" name="Google Shape;236;p5"/>
          <p:cNvSpPr txBox="1">
            <a:spLocks noGrp="1"/>
          </p:cNvSpPr>
          <p:nvPr>
            <p:ph type="body" idx="1"/>
          </p:nvPr>
        </p:nvSpPr>
        <p:spPr>
          <a:xfrm>
            <a:off x="427307" y="1636790"/>
            <a:ext cx="11371928" cy="475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None/>
            </a:pPr>
            <a:r>
              <a:rPr lang="en-US" sz="1800" dirty="0"/>
              <a:t>Hazzard, J., &amp; Towery, S. (2017). Workflow development for an institutional repository in an emerging research institution. </a:t>
            </a:r>
            <a:r>
              <a:rPr lang="en-US" sz="1800" i="1" dirty="0"/>
              <a:t>Journal of Librarianship and Scholarly Communication</a:t>
            </a:r>
            <a:r>
              <a:rPr lang="en-US" sz="1800" dirty="0"/>
              <a:t>, </a:t>
            </a:r>
            <a:r>
              <a:rPr lang="en-US" sz="1800" i="1" dirty="0"/>
              <a:t>5</a:t>
            </a:r>
            <a:r>
              <a:rPr lang="en-US" sz="1800" dirty="0"/>
              <a:t>(1), </a:t>
            </a:r>
            <a:r>
              <a:rPr lang="en-US" sz="1800" dirty="0" err="1"/>
              <a:t>Artículo</a:t>
            </a:r>
            <a:r>
              <a:rPr lang="en-US" sz="1800" dirty="0"/>
              <a:t> eP2166. </a:t>
            </a:r>
            <a:r>
              <a:rPr lang="en-US" sz="1800" dirty="0">
                <a:hlinkClick r:id="rId3"/>
              </a:rPr>
              <a:t>https://doi.org/10.7710/2162-3309.2166</a:t>
            </a:r>
            <a:endParaRPr lang="en-US"/>
          </a:p>
          <a:p>
            <a:pPr>
              <a:buNone/>
            </a:pPr>
            <a:r>
              <a:rPr lang="en-US" sz="1800" dirty="0"/>
              <a:t>Jain, P. (2011). New trends and future applications/directions of institutional repositories in academic institutions. </a:t>
            </a:r>
            <a:r>
              <a:rPr lang="en-US" sz="1800" i="1" dirty="0"/>
              <a:t>Library Review</a:t>
            </a:r>
            <a:r>
              <a:rPr lang="en-US" sz="1800" dirty="0"/>
              <a:t>, </a:t>
            </a:r>
            <a:r>
              <a:rPr lang="en-US" sz="1800" i="1" dirty="0"/>
              <a:t>60</a:t>
            </a:r>
            <a:r>
              <a:rPr lang="en-US" sz="1800" dirty="0"/>
              <a:t>(2), 125–141. </a:t>
            </a:r>
            <a:r>
              <a:rPr lang="en-US" sz="1800" dirty="0">
                <a:hlinkClick r:id="rId4"/>
              </a:rPr>
              <a:t>https://doi.org/10.1108/00242531111113078</a:t>
            </a:r>
            <a:endParaRPr lang="en-US"/>
          </a:p>
          <a:p>
            <a:pPr>
              <a:buNone/>
            </a:pPr>
            <a:r>
              <a:rPr lang="en-US" sz="1800" dirty="0"/>
              <a:t>Joo, S., Hofman, D., &amp; Kim, Y. (2019). Investigation of challenges in academic institutional repositories: A survey of academic librarians. </a:t>
            </a:r>
            <a:r>
              <a:rPr lang="en-US" sz="1800" i="1" dirty="0"/>
              <a:t>Library Hi Tech</a:t>
            </a:r>
            <a:r>
              <a:rPr lang="en-US" sz="1800" dirty="0"/>
              <a:t>, </a:t>
            </a:r>
            <a:r>
              <a:rPr lang="en-US" sz="1800" i="1" dirty="0"/>
              <a:t>37</a:t>
            </a:r>
            <a:r>
              <a:rPr lang="en-US" sz="1800" dirty="0"/>
              <a:t>(3), 525–548. </a:t>
            </a:r>
            <a:r>
              <a:rPr lang="en-US" sz="1800" dirty="0">
                <a:hlinkClick r:id="rId5"/>
              </a:rPr>
              <a:t>https://doi.org/10.1108/LHT-12-2017-0266</a:t>
            </a:r>
          </a:p>
          <a:p>
            <a:pPr>
              <a:buNone/>
            </a:pPr>
            <a:r>
              <a:rPr lang="en-US" sz="1800" dirty="0"/>
              <a:t>Luther, J. (2018, 9 de </a:t>
            </a:r>
            <a:r>
              <a:rPr lang="en-US" sz="1800" dirty="0" err="1"/>
              <a:t>febrero</a:t>
            </a:r>
            <a:r>
              <a:rPr lang="en-US" sz="1800" dirty="0"/>
              <a:t>). The evolving institutional repository landscape [White paper]. Choice. </a:t>
            </a:r>
            <a:r>
              <a:rPr lang="en-US" sz="1800" dirty="0">
                <a:hlinkClick r:id="rId6"/>
              </a:rPr>
              <a:t>https://www.choice360.org/research/the-evolving-institutional-repository-landscape/</a:t>
            </a:r>
          </a:p>
          <a:p>
            <a:pPr>
              <a:buNone/>
            </a:pPr>
            <a:r>
              <a:rPr lang="en-US" sz="1800" dirty="0"/>
              <a:t>Morales Benítez, J.J. &amp; Alvarez, J. (En </a:t>
            </a:r>
            <a:r>
              <a:rPr lang="en-US" sz="1800" dirty="0" err="1"/>
              <a:t>prensa</a:t>
            </a:r>
            <a:r>
              <a:rPr lang="en-US" sz="1800" dirty="0"/>
              <a:t>). </a:t>
            </a:r>
            <a:r>
              <a:rPr lang="en-US" sz="1800" dirty="0" err="1"/>
              <a:t>Percepciones</a:t>
            </a:r>
            <a:r>
              <a:rPr lang="en-US" sz="1800" dirty="0"/>
              <a:t> de </a:t>
            </a:r>
            <a:r>
              <a:rPr lang="en-US" sz="1800" dirty="0" err="1"/>
              <a:t>docentes</a:t>
            </a:r>
            <a:r>
              <a:rPr lang="en-US" sz="1800" dirty="0"/>
              <a:t> de la Universidad de Puerto Rico, Recinto Universitario de Mayagüez </a:t>
            </a:r>
            <a:r>
              <a:rPr lang="en-US" sz="1800" dirty="0" err="1"/>
              <a:t>sobre</a:t>
            </a:r>
            <a:r>
              <a:rPr lang="en-US" sz="1800" dirty="0"/>
              <a:t> </a:t>
            </a:r>
            <a:r>
              <a:rPr lang="en-US" sz="1800" dirty="0" err="1"/>
              <a:t>el</a:t>
            </a:r>
            <a:r>
              <a:rPr lang="en-US" sz="1800" dirty="0"/>
              <a:t> </a:t>
            </a:r>
            <a:r>
              <a:rPr lang="en-US" sz="1800" dirty="0" err="1"/>
              <a:t>repositorio</a:t>
            </a:r>
            <a:r>
              <a:rPr lang="en-US" sz="1800" dirty="0"/>
              <a:t> </a:t>
            </a:r>
            <a:r>
              <a:rPr lang="en-US" sz="1800" dirty="0" err="1"/>
              <a:t>institucional</a:t>
            </a:r>
            <a:r>
              <a:rPr lang="en-US" sz="1800" dirty="0"/>
              <a:t> y </a:t>
            </a:r>
            <a:r>
              <a:rPr lang="en-US" sz="1800" dirty="0" err="1"/>
              <a:t>consideraciones</a:t>
            </a:r>
            <a:r>
              <a:rPr lang="en-US" sz="1800" dirty="0"/>
              <a:t> para </a:t>
            </a:r>
            <a:r>
              <a:rPr lang="en-US" sz="1800" dirty="0" err="1"/>
              <a:t>promover</a:t>
            </a:r>
            <a:r>
              <a:rPr lang="en-US" sz="1800" dirty="0"/>
              <a:t> </a:t>
            </a:r>
            <a:r>
              <a:rPr lang="en-US" sz="1800" dirty="0" err="1"/>
              <a:t>el</a:t>
            </a:r>
            <a:r>
              <a:rPr lang="en-US" sz="1800" dirty="0"/>
              <a:t> </a:t>
            </a:r>
            <a:r>
              <a:rPr lang="en-US" sz="1800" dirty="0" err="1"/>
              <a:t>depósito</a:t>
            </a:r>
            <a:r>
              <a:rPr lang="en-US" sz="1800" dirty="0"/>
              <a:t> de sus </a:t>
            </a:r>
            <a:r>
              <a:rPr lang="en-US" sz="1800" dirty="0" err="1"/>
              <a:t>obras</a:t>
            </a:r>
            <a:r>
              <a:rPr lang="en-US" sz="1800" dirty="0"/>
              <a:t> </a:t>
            </a:r>
            <a:r>
              <a:rPr lang="en-US" sz="1800" dirty="0" err="1"/>
              <a:t>investigativas</a:t>
            </a:r>
            <a:r>
              <a:rPr lang="en-US" sz="1800" dirty="0"/>
              <a:t>. </a:t>
            </a:r>
            <a:r>
              <a:rPr lang="en-US" sz="1800" i="1" dirty="0" err="1"/>
              <a:t>Acceso</a:t>
            </a:r>
            <a:r>
              <a:rPr lang="en-US" sz="1800" i="1" dirty="0"/>
              <a:t>. </a:t>
            </a:r>
            <a:r>
              <a:rPr lang="en-US" sz="1800" i="1" dirty="0" err="1"/>
              <a:t>Revista</a:t>
            </a:r>
            <a:r>
              <a:rPr lang="en-US" sz="1800" i="1" dirty="0"/>
              <a:t> </a:t>
            </a:r>
            <a:r>
              <a:rPr lang="en-US" sz="1800" i="1" dirty="0" err="1"/>
              <a:t>Puertorriqueña</a:t>
            </a:r>
            <a:r>
              <a:rPr lang="en-US" sz="1800" i="1" dirty="0"/>
              <a:t> de </a:t>
            </a:r>
            <a:r>
              <a:rPr lang="en-US" sz="1800" i="1" dirty="0" err="1"/>
              <a:t>Bibliotecología</a:t>
            </a:r>
            <a:r>
              <a:rPr lang="en-US" sz="1800" i="1" dirty="0"/>
              <a:t> y </a:t>
            </a:r>
            <a:r>
              <a:rPr lang="en-US" sz="1800" i="1" dirty="0" err="1"/>
              <a:t>Documentación</a:t>
            </a:r>
            <a:r>
              <a:rPr lang="en-US" sz="1800" dirty="0"/>
              <a:t>.</a:t>
            </a:r>
            <a:endParaRPr lang="en-US" i="1" dirty="0"/>
          </a:p>
          <a:p>
            <a:pPr>
              <a:buNone/>
            </a:pPr>
            <a:r>
              <a:rPr lang="en-US" sz="1800" dirty="0"/>
              <a:t>Zhang, H., Boock, M., &amp; Wirth, A. A. (2015). It takes more than a mandate: Factors that contribute to increased rates of article deposit to an institutional repository. </a:t>
            </a:r>
            <a:r>
              <a:rPr lang="en-US" sz="1800" i="1" dirty="0"/>
              <a:t>Journal of Librarianship and Scholarly Communication</a:t>
            </a:r>
            <a:r>
              <a:rPr lang="en-US" sz="1800" dirty="0"/>
              <a:t>, </a:t>
            </a:r>
            <a:r>
              <a:rPr lang="en-US" sz="1800" i="1" dirty="0"/>
              <a:t>3</a:t>
            </a:r>
            <a:r>
              <a:rPr lang="en-US" sz="1800" dirty="0"/>
              <a:t>(1), </a:t>
            </a:r>
            <a:r>
              <a:rPr lang="en-US" sz="1800" dirty="0" err="1"/>
              <a:t>Artículo</a:t>
            </a:r>
            <a:r>
              <a:rPr lang="en-US" sz="1800" dirty="0"/>
              <a:t> eP1208. </a:t>
            </a:r>
            <a:r>
              <a:rPr lang="en-US" sz="1800" dirty="0">
                <a:hlinkClick r:id="rId7"/>
              </a:rPr>
              <a:t>https://doi.org/10.7710/2162-3309.1208</a:t>
            </a:r>
            <a:endParaRPr lang="en-US"/>
          </a:p>
          <a:p>
            <a:pPr>
              <a:buNone/>
            </a:pPr>
            <a:br>
              <a:rPr lang="en-US" dirty="0"/>
            </a:br>
            <a:endParaRPr lang="en-US" sz="1800" dirty="0"/>
          </a:p>
        </p:txBody>
      </p:sp>
      <p:sp>
        <p:nvSpPr>
          <p:cNvPr id="237" name="Google Shape;237;p5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  <p:pic>
        <p:nvPicPr>
          <p:cNvPr id="238" name="Google Shape;238;p5"/>
          <p:cNvPicPr preferRelativeResize="0">
            <a:picLocks noGrp="1"/>
          </p:cNvPicPr>
          <p:nvPr>
            <p:ph type="pic" idx="2"/>
          </p:nvPr>
        </p:nvPicPr>
        <p:blipFill>
          <a:blip r:embed="rId8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1643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40000" cy="695740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/>
          <a:p>
            <a:r>
              <a:rPr lang="en-US" err="1"/>
              <a:t>Visibilidad</a:t>
            </a:r>
            <a:r>
              <a:rPr lang="en-US"/>
              <a:t> de la labor </a:t>
            </a:r>
            <a:r>
              <a:rPr lang="en-US" err="1"/>
              <a:t>académica</a:t>
            </a:r>
            <a:r>
              <a:rPr lang="en-US"/>
              <a:t> </a:t>
            </a:r>
            <a:r>
              <a:rPr lang="en-US" err="1"/>
              <a:t>institucional</a:t>
            </a:r>
          </a:p>
        </p:txBody>
      </p:sp>
      <p:sp>
        <p:nvSpPr>
          <p:cNvPr id="236" name="Google Shape;236;p5"/>
          <p:cNvSpPr txBox="1">
            <a:spLocks noGrp="1"/>
          </p:cNvSpPr>
          <p:nvPr>
            <p:ph type="body" idx="1"/>
          </p:nvPr>
        </p:nvSpPr>
        <p:spPr>
          <a:xfrm>
            <a:off x="277671" y="1275062"/>
            <a:ext cx="6690838" cy="475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66700" indent="-76200">
              <a:spcBef>
                <a:spcPts val="0"/>
              </a:spcBef>
              <a:buNone/>
            </a:pPr>
            <a:r>
              <a:rPr lang="en-US" sz="2200" dirty="0"/>
              <a:t>Uno de </a:t>
            </a:r>
            <a:r>
              <a:rPr lang="en-US" sz="2200" err="1"/>
              <a:t>los</a:t>
            </a:r>
            <a:r>
              <a:rPr lang="en-US" sz="2200" dirty="0"/>
              <a:t> </a:t>
            </a:r>
            <a:r>
              <a:rPr lang="en-US" sz="2200" err="1"/>
              <a:t>principales</a:t>
            </a:r>
            <a:r>
              <a:rPr lang="en-US" sz="2200" dirty="0"/>
              <a:t> </a:t>
            </a:r>
            <a:r>
              <a:rPr lang="en-US" sz="2200" err="1"/>
              <a:t>objetivos</a:t>
            </a:r>
            <a:r>
              <a:rPr lang="en-US" sz="2200" dirty="0"/>
              <a:t> de </a:t>
            </a:r>
            <a:r>
              <a:rPr lang="en-US" sz="2200" err="1"/>
              <a:t>Scholar@UPRM</a:t>
            </a:r>
            <a:r>
              <a:rPr lang="en-US" sz="2200" dirty="0"/>
              <a:t> es </a:t>
            </a:r>
            <a:r>
              <a:rPr lang="en-US" sz="2200" err="1"/>
              <a:t>incrementar</a:t>
            </a:r>
            <a:r>
              <a:rPr lang="en-US" sz="2200" dirty="0"/>
              <a:t> la </a:t>
            </a:r>
            <a:r>
              <a:rPr lang="en-US" sz="2200" err="1"/>
              <a:t>visibilidad</a:t>
            </a:r>
            <a:r>
              <a:rPr lang="en-US" sz="2200" dirty="0"/>
              <a:t> e </a:t>
            </a:r>
            <a:r>
              <a:rPr lang="en-US" sz="2200" err="1"/>
              <a:t>impacto</a:t>
            </a:r>
            <a:r>
              <a:rPr lang="en-US" sz="2200" dirty="0"/>
              <a:t> de la </a:t>
            </a:r>
            <a:r>
              <a:rPr lang="en-US" sz="2200" err="1"/>
              <a:t>producción</a:t>
            </a:r>
            <a:r>
              <a:rPr lang="en-US" sz="2200" dirty="0"/>
              <a:t> </a:t>
            </a:r>
            <a:r>
              <a:rPr lang="en-US" sz="2200" err="1"/>
              <a:t>científica</a:t>
            </a:r>
            <a:r>
              <a:rPr lang="en-US" sz="2200" dirty="0"/>
              <a:t> y labor </a:t>
            </a:r>
            <a:r>
              <a:rPr lang="en-US" sz="2200" err="1"/>
              <a:t>creativa</a:t>
            </a:r>
            <a:r>
              <a:rPr lang="en-US" sz="2200" dirty="0"/>
              <a:t> </a:t>
            </a:r>
            <a:r>
              <a:rPr lang="en-US" sz="2200" err="1"/>
              <a:t>generada</a:t>
            </a:r>
            <a:r>
              <a:rPr lang="en-US" sz="2200" dirty="0"/>
              <a:t> </a:t>
            </a:r>
            <a:r>
              <a:rPr lang="en-US" sz="2200" err="1"/>
              <a:t>por</a:t>
            </a:r>
            <a:r>
              <a:rPr lang="en-US" sz="2200" dirty="0"/>
              <a:t> la </a:t>
            </a:r>
            <a:r>
              <a:rPr lang="en-US" sz="2200" err="1"/>
              <a:t>comunidad</a:t>
            </a:r>
            <a:r>
              <a:rPr lang="en-US" sz="2200" dirty="0"/>
              <a:t> </a:t>
            </a:r>
            <a:r>
              <a:rPr lang="en-US" sz="2200" err="1"/>
              <a:t>académica</a:t>
            </a:r>
            <a:r>
              <a:rPr lang="en-US" sz="2200" dirty="0"/>
              <a:t> del campus, </a:t>
            </a:r>
            <a:r>
              <a:rPr lang="en-US" sz="2200" err="1"/>
              <a:t>compuesta</a:t>
            </a:r>
            <a:r>
              <a:rPr lang="en-US" sz="2200" dirty="0"/>
              <a:t> de </a:t>
            </a:r>
            <a:r>
              <a:rPr lang="en-US" sz="2200" err="1"/>
              <a:t>docentes</a:t>
            </a:r>
            <a:r>
              <a:rPr lang="en-US" sz="2200" dirty="0"/>
              <a:t> y </a:t>
            </a:r>
            <a:r>
              <a:rPr lang="en-US" sz="2200" err="1"/>
              <a:t>estudiantes</a:t>
            </a:r>
            <a:r>
              <a:rPr lang="en-US" sz="2200" dirty="0"/>
              <a:t> </a:t>
            </a:r>
            <a:r>
              <a:rPr lang="en-US" sz="2200" err="1"/>
              <a:t>graduados</a:t>
            </a:r>
            <a:r>
              <a:rPr lang="en-US" sz="2200" dirty="0"/>
              <a:t> y </a:t>
            </a:r>
            <a:r>
              <a:rPr lang="en-US" sz="2200" err="1"/>
              <a:t>subgraduados</a:t>
            </a:r>
            <a:r>
              <a:rPr lang="en-US" sz="2200" dirty="0"/>
              <a:t>. </a:t>
            </a:r>
          </a:p>
          <a:p>
            <a:pPr marL="266700" indent="-76200">
              <a:spcBef>
                <a:spcPts val="0"/>
              </a:spcBef>
              <a:buNone/>
            </a:pPr>
            <a:endParaRPr lang="en-US" sz="2200" dirty="0"/>
          </a:p>
          <a:p>
            <a:pPr marL="266700" indent="-76200">
              <a:spcBef>
                <a:spcPts val="0"/>
              </a:spcBef>
              <a:buNone/>
            </a:pPr>
            <a:r>
              <a:rPr lang="en-US" sz="2200" err="1"/>
              <a:t>Desde</a:t>
            </a:r>
            <a:r>
              <a:rPr lang="en-US" sz="2200" dirty="0"/>
              <a:t> sus </a:t>
            </a:r>
            <a:r>
              <a:rPr lang="en-US" sz="2200" err="1"/>
              <a:t>inicios</a:t>
            </a:r>
            <a:r>
              <a:rPr lang="en-US" sz="2200" dirty="0"/>
              <a:t>, </a:t>
            </a:r>
            <a:r>
              <a:rPr lang="en-US" sz="2200" err="1"/>
              <a:t>Scholar@UPRM</a:t>
            </a:r>
            <a:r>
              <a:rPr lang="en-US" sz="2200" dirty="0"/>
              <a:t> ha </a:t>
            </a:r>
            <a:r>
              <a:rPr lang="en-US" sz="2200" err="1"/>
              <a:t>tenido</a:t>
            </a:r>
            <a:r>
              <a:rPr lang="en-US" sz="2200" dirty="0"/>
              <a:t> un </a:t>
            </a:r>
            <a:r>
              <a:rPr lang="en-US" sz="2200" err="1"/>
              <a:t>crecimiento</a:t>
            </a:r>
            <a:r>
              <a:rPr lang="en-US" sz="2200" dirty="0"/>
              <a:t> </a:t>
            </a:r>
            <a:r>
              <a:rPr lang="en-US" sz="2200" err="1"/>
              <a:t>significativo</a:t>
            </a:r>
            <a:r>
              <a:rPr lang="en-US" sz="2200" dirty="0"/>
              <a:t>. A </a:t>
            </a:r>
            <a:r>
              <a:rPr lang="en-US" sz="2200" err="1"/>
              <a:t>comienzos</a:t>
            </a:r>
            <a:r>
              <a:rPr lang="en-US" sz="2200" dirty="0"/>
              <a:t> de mayo de 2023, </a:t>
            </a:r>
            <a:r>
              <a:rPr lang="en-US" sz="2200" err="1"/>
              <a:t>el</a:t>
            </a:r>
            <a:r>
              <a:rPr lang="en-US" sz="2200" dirty="0"/>
              <a:t> </a:t>
            </a:r>
            <a:r>
              <a:rPr lang="en-US" sz="2200" err="1"/>
              <a:t>repositorio</a:t>
            </a:r>
            <a:r>
              <a:rPr lang="en-US" sz="2200" dirty="0"/>
              <a:t> </a:t>
            </a:r>
            <a:r>
              <a:rPr lang="en-US" sz="2200" err="1"/>
              <a:t>albergaba</a:t>
            </a:r>
            <a:r>
              <a:rPr lang="en-US" sz="2200" dirty="0"/>
              <a:t> </a:t>
            </a:r>
            <a:r>
              <a:rPr lang="en-US" sz="2200" err="1"/>
              <a:t>casi</a:t>
            </a:r>
            <a:r>
              <a:rPr lang="en-US" sz="2200" dirty="0"/>
              <a:t> 3,000 </a:t>
            </a:r>
            <a:r>
              <a:rPr lang="en-US" sz="2200" err="1"/>
              <a:t>obras</a:t>
            </a:r>
            <a:r>
              <a:rPr lang="en-US" sz="2200" dirty="0"/>
              <a:t> </a:t>
            </a:r>
            <a:r>
              <a:rPr lang="en-US" sz="2200" err="1"/>
              <a:t>académicas</a:t>
            </a:r>
            <a:r>
              <a:rPr lang="en-US" sz="2200" dirty="0"/>
              <a:t> y </a:t>
            </a:r>
            <a:r>
              <a:rPr lang="en-US" sz="2200" err="1"/>
              <a:t>había</a:t>
            </a:r>
            <a:r>
              <a:rPr lang="en-US" sz="2200" dirty="0"/>
              <a:t> </a:t>
            </a:r>
            <a:r>
              <a:rPr lang="en-US" sz="2200" err="1"/>
              <a:t>recibido</a:t>
            </a:r>
            <a:r>
              <a:rPr lang="en-US" sz="2200" dirty="0"/>
              <a:t> </a:t>
            </a:r>
            <a:r>
              <a:rPr lang="en-US" sz="2200" err="1"/>
              <a:t>sobre</a:t>
            </a:r>
            <a:r>
              <a:rPr lang="en-US" sz="2200" dirty="0"/>
              <a:t> 360,000 </a:t>
            </a:r>
            <a:r>
              <a:rPr lang="en-US" sz="2200" err="1"/>
              <a:t>visitas</a:t>
            </a:r>
            <a:r>
              <a:rPr lang="en-US" sz="2200" dirty="0"/>
              <a:t> </a:t>
            </a:r>
            <a:r>
              <a:rPr lang="en-US" sz="2200" err="1"/>
              <a:t>desde</a:t>
            </a:r>
            <a:r>
              <a:rPr lang="en-US" sz="2200" dirty="0"/>
              <a:t> </a:t>
            </a:r>
            <a:r>
              <a:rPr lang="en-US" sz="2200" err="1"/>
              <a:t>diversos</a:t>
            </a:r>
            <a:r>
              <a:rPr lang="en-US" sz="2200" dirty="0"/>
              <a:t> </a:t>
            </a:r>
            <a:r>
              <a:rPr lang="en-US" sz="2200" err="1"/>
              <a:t>países</a:t>
            </a:r>
            <a:r>
              <a:rPr lang="en-US" sz="2200" dirty="0"/>
              <a:t> del </a:t>
            </a:r>
            <a:r>
              <a:rPr lang="en-US" sz="2200" err="1"/>
              <a:t>mundo</a:t>
            </a:r>
            <a:r>
              <a:rPr lang="en-US" sz="2200" dirty="0"/>
              <a:t>. Esto </a:t>
            </a:r>
            <a:r>
              <a:rPr lang="en-US" sz="2200" err="1"/>
              <a:t>demuestra</a:t>
            </a:r>
            <a:r>
              <a:rPr lang="en-US" sz="2200" dirty="0"/>
              <a:t> </a:t>
            </a:r>
            <a:r>
              <a:rPr lang="en-US" sz="2200" err="1"/>
              <a:t>el</a:t>
            </a:r>
            <a:r>
              <a:rPr lang="en-US" sz="2200" dirty="0"/>
              <a:t> gran valor de la </a:t>
            </a:r>
            <a:r>
              <a:rPr lang="en-US" sz="2200" err="1"/>
              <a:t>plataforma</a:t>
            </a:r>
            <a:r>
              <a:rPr lang="en-US" sz="2200" dirty="0"/>
              <a:t> para </a:t>
            </a:r>
            <a:r>
              <a:rPr lang="en-US" sz="2200" err="1"/>
              <a:t>difundir</a:t>
            </a:r>
            <a:r>
              <a:rPr lang="en-US" sz="2200" dirty="0"/>
              <a:t> la labor </a:t>
            </a:r>
            <a:r>
              <a:rPr lang="en-US" sz="2200" err="1"/>
              <a:t>académica</a:t>
            </a:r>
            <a:r>
              <a:rPr lang="en-US" sz="2200" dirty="0"/>
              <a:t> </a:t>
            </a:r>
            <a:r>
              <a:rPr lang="en-US" sz="2200" err="1"/>
              <a:t>institucional</a:t>
            </a:r>
            <a:r>
              <a:rPr lang="en-US" sz="2200" dirty="0"/>
              <a:t>.</a:t>
            </a:r>
            <a:r>
              <a:rPr lang="en-US" dirty="0"/>
              <a:t> </a:t>
            </a:r>
          </a:p>
          <a:p>
            <a:pPr marL="266700" indent="-76200">
              <a:spcBef>
                <a:spcPts val="0"/>
              </a:spcBef>
              <a:buNone/>
            </a:pPr>
            <a:endParaRPr lang="en-US"/>
          </a:p>
          <a:p>
            <a:pPr marL="266700" indent="-76200">
              <a:spcBef>
                <a:spcPts val="0"/>
              </a:spcBef>
              <a:buNone/>
            </a:pPr>
            <a:endParaRPr lang="en-US"/>
          </a:p>
          <a:p>
            <a:pPr marL="266700" indent="-76200">
              <a:spcBef>
                <a:spcPts val="0"/>
              </a:spcBef>
              <a:buNone/>
            </a:pPr>
            <a:endParaRPr lang="en-US"/>
          </a:p>
          <a:p>
            <a:pPr marL="266700" indent="-76200">
              <a:spcBef>
                <a:spcPts val="0"/>
              </a:spcBef>
              <a:buNone/>
            </a:pPr>
            <a:endParaRPr lang="en-US" sz="1600"/>
          </a:p>
          <a:p>
            <a:pPr marL="266700" indent="-76200">
              <a:spcBef>
                <a:spcPts val="0"/>
              </a:spcBef>
              <a:buNone/>
            </a:pPr>
            <a:endParaRPr lang="en-US" sz="1600"/>
          </a:p>
        </p:txBody>
      </p:sp>
      <p:sp>
        <p:nvSpPr>
          <p:cNvPr id="237" name="Google Shape;237;p5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pic>
        <p:nvPicPr>
          <p:cNvPr id="238" name="Google Shape;238;p5"/>
          <p:cNvPicPr preferRelativeResize="0">
            <a:picLocks noGrp="1"/>
          </p:cNvPicPr>
          <p:nvPr>
            <p:ph type="pic" idx="2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 descr="A map of the world">
            <a:extLst>
              <a:ext uri="{FF2B5EF4-FFF2-40B4-BE49-F238E27FC236}">
                <a16:creationId xmlns:a16="http://schemas.microsoft.com/office/drawing/2014/main" id="{6AE98C78-D286-CF94-077F-5259B4D13BA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48"/>
          <a:stretch/>
        </p:blipFill>
        <p:spPr>
          <a:xfrm>
            <a:off x="7131594" y="1658380"/>
            <a:ext cx="4512672" cy="2442565"/>
          </a:xfrm>
          <a:prstGeom prst="rect">
            <a:avLst/>
          </a:prstGeom>
        </p:spPr>
      </p:pic>
      <p:pic>
        <p:nvPicPr>
          <p:cNvPr id="5" name="Picture 4" descr="A blue and orange rectangles with black numbers&#10;&#10;Description automatically generated with low confidence">
            <a:extLst>
              <a:ext uri="{FF2B5EF4-FFF2-40B4-BE49-F238E27FC236}">
                <a16:creationId xmlns:a16="http://schemas.microsoft.com/office/drawing/2014/main" id="{EE655320-CB0B-14C6-5784-59859C0E31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1594" y="4219624"/>
            <a:ext cx="4525015" cy="1377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913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40000" cy="695740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/>
          <a:p>
            <a:r>
              <a:rPr lang="en-US" err="1"/>
              <a:t>Visibilidad</a:t>
            </a:r>
            <a:r>
              <a:rPr lang="en-US"/>
              <a:t> de la labor </a:t>
            </a:r>
            <a:r>
              <a:rPr lang="en-US" err="1"/>
              <a:t>académica</a:t>
            </a:r>
            <a:r>
              <a:rPr lang="en-US"/>
              <a:t> </a:t>
            </a:r>
            <a:r>
              <a:rPr lang="en-US" err="1"/>
              <a:t>institucional</a:t>
            </a:r>
          </a:p>
        </p:txBody>
      </p:sp>
      <p:sp>
        <p:nvSpPr>
          <p:cNvPr id="237" name="Google Shape;237;p5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pic>
        <p:nvPicPr>
          <p:cNvPr id="238" name="Google Shape;238;p5"/>
          <p:cNvPicPr preferRelativeResize="0">
            <a:picLocks noGrp="1"/>
          </p:cNvPicPr>
          <p:nvPr>
            <p:ph type="pic" idx="2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A map of the world">
            <a:extLst>
              <a:ext uri="{FF2B5EF4-FFF2-40B4-BE49-F238E27FC236}">
                <a16:creationId xmlns:a16="http://schemas.microsoft.com/office/drawing/2014/main" id="{CFB88B21-F9B8-179D-E430-28EFD881118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48"/>
          <a:stretch/>
        </p:blipFill>
        <p:spPr>
          <a:xfrm>
            <a:off x="714800" y="1285339"/>
            <a:ext cx="6182753" cy="3111562"/>
          </a:xfrm>
          <a:prstGeom prst="rect">
            <a:avLst/>
          </a:prstGeom>
        </p:spPr>
      </p:pic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697BAA0B-9466-8483-02FE-C034E7DE0E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947145"/>
              </p:ext>
            </p:extLst>
          </p:nvPr>
        </p:nvGraphicFramePr>
        <p:xfrm>
          <a:off x="7306235" y="1147482"/>
          <a:ext cx="3545312" cy="5581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440315">
                  <a:extLst>
                    <a:ext uri="{9D8B030D-6E8A-4147-A177-3AD203B41FA5}">
                      <a16:colId xmlns:a16="http://schemas.microsoft.com/office/drawing/2014/main" val="448056032"/>
                    </a:ext>
                  </a:extLst>
                </a:gridCol>
                <a:gridCol w="2104997">
                  <a:extLst>
                    <a:ext uri="{9D8B030D-6E8A-4147-A177-3AD203B41FA5}">
                      <a16:colId xmlns:a16="http://schemas.microsoft.com/office/drawing/2014/main" val="693926856"/>
                    </a:ext>
                  </a:extLst>
                </a:gridCol>
              </a:tblGrid>
              <a:tr h="370498">
                <a:tc>
                  <a:txBody>
                    <a:bodyPr/>
                    <a:lstStyle/>
                    <a:p>
                      <a:pPr algn="ctr" fontAlgn="ctr"/>
                      <a:r>
                        <a:rPr lang="es-PR" sz="2400" b="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Views</a:t>
                      </a:r>
                      <a:endParaRPr lang="es-PR" sz="2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3F5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R" sz="2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Country</a:t>
                      </a:r>
                      <a:endParaRPr lang="es-PR" sz="2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3F5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2228884"/>
                  </a:ext>
                </a:extLst>
              </a:tr>
              <a:tr h="370498">
                <a:tc>
                  <a:txBody>
                    <a:bodyPr/>
                    <a:lstStyle/>
                    <a:p>
                      <a:pPr algn="ctr" fontAlgn="ctr"/>
                      <a:r>
                        <a:rPr lang="en-PR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143,098</a:t>
                      </a:r>
                      <a:endParaRPr lang="en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R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Puerto Rico</a:t>
                      </a:r>
                      <a:endParaRPr lang="es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66960830"/>
                  </a:ext>
                </a:extLst>
              </a:tr>
              <a:tr h="370498">
                <a:tc>
                  <a:txBody>
                    <a:bodyPr/>
                    <a:lstStyle/>
                    <a:p>
                      <a:pPr algn="ctr" fontAlgn="ctr"/>
                      <a:r>
                        <a:rPr lang="en-PR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119,470</a:t>
                      </a:r>
                      <a:endParaRPr lang="en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R" sz="24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United</a:t>
                      </a:r>
                      <a:r>
                        <a:rPr lang="es-PR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s-PR" sz="24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States</a:t>
                      </a:r>
                      <a:endParaRPr lang="es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94050126"/>
                  </a:ext>
                </a:extLst>
              </a:tr>
              <a:tr h="370498">
                <a:tc>
                  <a:txBody>
                    <a:bodyPr/>
                    <a:lstStyle/>
                    <a:p>
                      <a:pPr algn="ctr" fontAlgn="ctr"/>
                      <a:r>
                        <a:rPr lang="en-PR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20,706</a:t>
                      </a:r>
                      <a:endParaRPr lang="en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R" sz="24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Mexico</a:t>
                      </a:r>
                      <a:endParaRPr lang="es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07274378"/>
                  </a:ext>
                </a:extLst>
              </a:tr>
              <a:tr h="370498">
                <a:tc>
                  <a:txBody>
                    <a:bodyPr/>
                    <a:lstStyle/>
                    <a:p>
                      <a:pPr algn="ctr" fontAlgn="ctr"/>
                      <a:r>
                        <a:rPr lang="en-PR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19,755</a:t>
                      </a:r>
                      <a:endParaRPr lang="en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R" sz="24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Sweden</a:t>
                      </a:r>
                      <a:endParaRPr lang="es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43163272"/>
                  </a:ext>
                </a:extLst>
              </a:tr>
              <a:tr h="370498">
                <a:tc>
                  <a:txBody>
                    <a:bodyPr/>
                    <a:lstStyle/>
                    <a:p>
                      <a:pPr algn="ctr" fontAlgn="ctr"/>
                      <a:r>
                        <a:rPr lang="en-PR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15,450</a:t>
                      </a:r>
                      <a:endParaRPr lang="en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R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Colombia</a:t>
                      </a:r>
                      <a:endParaRPr lang="es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63386442"/>
                  </a:ext>
                </a:extLst>
              </a:tr>
              <a:tr h="370498">
                <a:tc>
                  <a:txBody>
                    <a:bodyPr/>
                    <a:lstStyle/>
                    <a:p>
                      <a:pPr algn="ctr" fontAlgn="ctr"/>
                      <a:r>
                        <a:rPr lang="en-PR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12,816</a:t>
                      </a:r>
                      <a:endParaRPr lang="en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R" sz="24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Germany</a:t>
                      </a:r>
                      <a:endParaRPr lang="es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437636"/>
                  </a:ext>
                </a:extLst>
              </a:tr>
              <a:tr h="370498">
                <a:tc>
                  <a:txBody>
                    <a:bodyPr/>
                    <a:lstStyle/>
                    <a:p>
                      <a:pPr algn="ctr" fontAlgn="ctr"/>
                      <a:r>
                        <a:rPr lang="en-PR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12,182</a:t>
                      </a:r>
                      <a:endParaRPr lang="en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R" sz="24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Singapore</a:t>
                      </a:r>
                      <a:endParaRPr lang="es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38273810"/>
                  </a:ext>
                </a:extLst>
              </a:tr>
              <a:tr h="370498">
                <a:tc>
                  <a:txBody>
                    <a:bodyPr/>
                    <a:lstStyle/>
                    <a:p>
                      <a:pPr algn="ctr" fontAlgn="ctr"/>
                      <a:r>
                        <a:rPr lang="en-PR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11,630</a:t>
                      </a:r>
                      <a:endParaRPr lang="en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R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France</a:t>
                      </a:r>
                      <a:endParaRPr lang="es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3799883"/>
                  </a:ext>
                </a:extLst>
              </a:tr>
              <a:tr h="370498">
                <a:tc>
                  <a:txBody>
                    <a:bodyPr/>
                    <a:lstStyle/>
                    <a:p>
                      <a:pPr algn="ctr" fontAlgn="ctr"/>
                      <a:r>
                        <a:rPr lang="en-PR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11,314</a:t>
                      </a:r>
                      <a:endParaRPr lang="en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R" sz="24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Peru</a:t>
                      </a:r>
                      <a:endParaRPr lang="es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12295231"/>
                  </a:ext>
                </a:extLst>
              </a:tr>
              <a:tr h="370498">
                <a:tc>
                  <a:txBody>
                    <a:bodyPr/>
                    <a:lstStyle/>
                    <a:p>
                      <a:pPr algn="ctr" fontAlgn="ctr"/>
                      <a:r>
                        <a:rPr lang="en-PR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7,789</a:t>
                      </a:r>
                      <a:endParaRPr lang="en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R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Ecuador</a:t>
                      </a:r>
                      <a:endParaRPr lang="es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2290160"/>
                  </a:ext>
                </a:extLst>
              </a:tr>
              <a:tr h="370498">
                <a:tc>
                  <a:txBody>
                    <a:bodyPr/>
                    <a:lstStyle/>
                    <a:p>
                      <a:pPr algn="ctr" fontAlgn="ctr"/>
                      <a:r>
                        <a:rPr lang="en-PR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7,382</a:t>
                      </a:r>
                      <a:endParaRPr lang="en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R" sz="24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Belgium</a:t>
                      </a:r>
                      <a:endParaRPr lang="es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9716561"/>
                  </a:ext>
                </a:extLst>
              </a:tr>
              <a:tr h="370498">
                <a:tc>
                  <a:txBody>
                    <a:bodyPr/>
                    <a:lstStyle/>
                    <a:p>
                      <a:pPr algn="ctr" fontAlgn="ctr"/>
                      <a:r>
                        <a:rPr lang="en-PR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6,589</a:t>
                      </a:r>
                      <a:endParaRPr lang="en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R" sz="24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Spain</a:t>
                      </a:r>
                      <a:endParaRPr lang="es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60105893"/>
                  </a:ext>
                </a:extLst>
              </a:tr>
              <a:tr h="370498">
                <a:tc>
                  <a:txBody>
                    <a:bodyPr/>
                    <a:lstStyle/>
                    <a:p>
                      <a:pPr algn="ctr" fontAlgn="ctr"/>
                      <a:r>
                        <a:rPr lang="en-PR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6,536</a:t>
                      </a:r>
                      <a:endParaRPr lang="en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R" sz="24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Japan</a:t>
                      </a:r>
                      <a:endParaRPr lang="es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41412486"/>
                  </a:ext>
                </a:extLst>
              </a:tr>
              <a:tr h="370498">
                <a:tc>
                  <a:txBody>
                    <a:bodyPr/>
                    <a:lstStyle/>
                    <a:p>
                      <a:pPr algn="ctr" fontAlgn="ctr"/>
                      <a:r>
                        <a:rPr lang="en-PR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5,320</a:t>
                      </a:r>
                      <a:endParaRPr lang="en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R" sz="24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Panama</a:t>
                      </a:r>
                      <a:endParaRPr lang="es-P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52413650"/>
                  </a:ext>
                </a:extLst>
              </a:tr>
            </a:tbl>
          </a:graphicData>
        </a:graphic>
      </p:graphicFrame>
      <p:pic>
        <p:nvPicPr>
          <p:cNvPr id="7" name="Picture 6" descr="A blue and orange rectangles with black numbers&#10;&#10;Description automatically generated with low confidence">
            <a:extLst>
              <a:ext uri="{FF2B5EF4-FFF2-40B4-BE49-F238E27FC236}">
                <a16:creationId xmlns:a16="http://schemas.microsoft.com/office/drawing/2014/main" id="{F10CDC66-44EE-F506-7DDA-B07FA4F25F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0868" y="4579578"/>
            <a:ext cx="4525015" cy="1377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343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picture containing sketch, design, furniture, circle&#10;&#10;Description automatically generated">
            <a:extLst>
              <a:ext uri="{FF2B5EF4-FFF2-40B4-BE49-F238E27FC236}">
                <a16:creationId xmlns:a16="http://schemas.microsoft.com/office/drawing/2014/main" id="{3EFE87D0-1EDB-DC6C-5EA8-F0B68FBFF2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535" t="19636" r="24210" b="21001"/>
          <a:stretch/>
        </p:blipFill>
        <p:spPr>
          <a:xfrm>
            <a:off x="6410773" y="1167246"/>
            <a:ext cx="955040" cy="927255"/>
          </a:xfrm>
          <a:prstGeom prst="rect">
            <a:avLst/>
          </a:prstGeom>
        </p:spPr>
      </p:pic>
      <p:pic>
        <p:nvPicPr>
          <p:cNvPr id="26" name="Picture 25" descr="A black and green circle with a person and a piece of paper&#10;&#10;Description automatically generated with low confidence">
            <a:extLst>
              <a:ext uri="{FF2B5EF4-FFF2-40B4-BE49-F238E27FC236}">
                <a16:creationId xmlns:a16="http://schemas.microsoft.com/office/drawing/2014/main" id="{3EBBAD2A-CFDA-27FA-FCB5-F4111E81E1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535" t="18748" r="24210" b="20523"/>
          <a:stretch/>
        </p:blipFill>
        <p:spPr>
          <a:xfrm>
            <a:off x="6401735" y="2142921"/>
            <a:ext cx="955040" cy="948592"/>
          </a:xfrm>
          <a:prstGeom prst="rect">
            <a:avLst/>
          </a:prstGeom>
        </p:spPr>
      </p:pic>
      <p:pic>
        <p:nvPicPr>
          <p:cNvPr id="28" name="Picture 27" descr="A line art of a person reading a book&#10;&#10;Description automatically generated with medium confidence">
            <a:extLst>
              <a:ext uri="{FF2B5EF4-FFF2-40B4-BE49-F238E27FC236}">
                <a16:creationId xmlns:a16="http://schemas.microsoft.com/office/drawing/2014/main" id="{5AE4BEB4-90E1-6471-74EB-C3624DADD6E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468" t="19393" r="23277" b="19880"/>
          <a:stretch/>
        </p:blipFill>
        <p:spPr>
          <a:xfrm>
            <a:off x="6411028" y="3180549"/>
            <a:ext cx="955041" cy="948593"/>
          </a:xfrm>
          <a:prstGeom prst="rect">
            <a:avLst/>
          </a:prstGeom>
        </p:spPr>
      </p:pic>
      <p:sp>
        <p:nvSpPr>
          <p:cNvPr id="235" name="Google Shape;235;p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40000" cy="695740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/>
          <a:p>
            <a:r>
              <a:rPr lang="en-US" dirty="0" err="1"/>
              <a:t>Visitas</a:t>
            </a:r>
            <a:r>
              <a:rPr lang="en-US" dirty="0"/>
              <a:t> al </a:t>
            </a:r>
            <a:r>
              <a:rPr lang="en-US" dirty="0" err="1"/>
              <a:t>repositorio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colección</a:t>
            </a:r>
            <a:endParaRPr lang="en-US" dirty="0"/>
          </a:p>
        </p:txBody>
      </p:sp>
      <p:sp>
        <p:nvSpPr>
          <p:cNvPr id="237" name="Google Shape;237;p5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pic>
        <p:nvPicPr>
          <p:cNvPr id="238" name="Google Shape;238;p5"/>
          <p:cNvPicPr preferRelativeResize="0">
            <a:picLocks noGrp="1"/>
          </p:cNvPicPr>
          <p:nvPr>
            <p:ph type="pic" idx="2"/>
          </p:nvPr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 descr="A blue and orange rectangles with black text&#10;&#10;Description automatically generated with low confidence">
            <a:extLst>
              <a:ext uri="{FF2B5EF4-FFF2-40B4-BE49-F238E27FC236}">
                <a16:creationId xmlns:a16="http://schemas.microsoft.com/office/drawing/2014/main" id="{DB5DD4F7-CA2F-A80C-B113-77FC14266D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50276" y="2199599"/>
            <a:ext cx="3344078" cy="997562"/>
          </a:xfrm>
          <a:prstGeom prst="rect">
            <a:avLst/>
          </a:prstGeom>
        </p:spPr>
      </p:pic>
      <p:pic>
        <p:nvPicPr>
          <p:cNvPr id="17" name="Picture 16" descr="A blue and orange rectangles with numbers&#10;&#10;Description automatically generated with low confidence">
            <a:extLst>
              <a:ext uri="{FF2B5EF4-FFF2-40B4-BE49-F238E27FC236}">
                <a16:creationId xmlns:a16="http://schemas.microsoft.com/office/drawing/2014/main" id="{8E113742-3893-1840-839D-49C2BB5EFC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71857" y="3284076"/>
            <a:ext cx="3100919" cy="936519"/>
          </a:xfrm>
          <a:prstGeom prst="rect">
            <a:avLst/>
          </a:prstGeom>
        </p:spPr>
      </p:pic>
      <p:pic>
        <p:nvPicPr>
          <p:cNvPr id="18" name="Picture 17" descr="A blue and orange rectangles with black numbers&#10;&#10;Description automatically generated with low confidence">
            <a:extLst>
              <a:ext uri="{FF2B5EF4-FFF2-40B4-BE49-F238E27FC236}">
                <a16:creationId xmlns:a16="http://schemas.microsoft.com/office/drawing/2014/main" id="{5A96E258-C2DB-1583-8C74-1CEB2014E75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34271" y="1144628"/>
            <a:ext cx="3576087" cy="1017074"/>
          </a:xfrm>
          <a:prstGeom prst="rect">
            <a:avLst/>
          </a:prstGeom>
        </p:spPr>
      </p:pic>
      <p:sp>
        <p:nvSpPr>
          <p:cNvPr id="30" name="Google Shape;236;p5">
            <a:extLst>
              <a:ext uri="{FF2B5EF4-FFF2-40B4-BE49-F238E27FC236}">
                <a16:creationId xmlns:a16="http://schemas.microsoft.com/office/drawing/2014/main" id="{B27FAFB6-AEC9-5893-F5F0-206170C7E4E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24834" y="1200235"/>
            <a:ext cx="5764631" cy="8828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None/>
            </a:pPr>
            <a:r>
              <a:rPr lang="en-US" dirty="0" err="1"/>
              <a:t>Tesis</a:t>
            </a:r>
            <a:r>
              <a:rPr lang="en-US" dirty="0"/>
              <a:t> y </a:t>
            </a:r>
            <a:r>
              <a:rPr lang="en-US" dirty="0" err="1"/>
              <a:t>disertaciones</a:t>
            </a:r>
            <a:endParaRPr lang="en-US" dirty="0"/>
          </a:p>
          <a:p>
            <a:pPr>
              <a:buNone/>
            </a:pPr>
            <a:r>
              <a:rPr lang="en-US" i="1" dirty="0"/>
              <a:t>Theses &amp; Dissertations</a:t>
            </a:r>
          </a:p>
        </p:txBody>
      </p:sp>
      <p:sp>
        <p:nvSpPr>
          <p:cNvPr id="32" name="Google Shape;236;p5">
            <a:extLst>
              <a:ext uri="{FF2B5EF4-FFF2-40B4-BE49-F238E27FC236}">
                <a16:creationId xmlns:a16="http://schemas.microsoft.com/office/drawing/2014/main" id="{AE71E514-A584-C0A0-5BEF-AAFCB9A13755}"/>
              </a:ext>
            </a:extLst>
          </p:cNvPr>
          <p:cNvSpPr txBox="1">
            <a:spLocks/>
          </p:cNvSpPr>
          <p:nvPr/>
        </p:nvSpPr>
        <p:spPr>
          <a:xfrm>
            <a:off x="815564" y="2203628"/>
            <a:ext cx="5767901" cy="9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»"/>
              <a:defRPr sz="24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600"/>
              <a:buFont typeface="Arial"/>
              <a:buChar char="•"/>
              <a:defRPr sz="1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1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Arial"/>
              <a:buChar char="•"/>
              <a:defRPr sz="1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  <a:defRPr sz="1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Font typeface="Arial"/>
              <a:buNone/>
            </a:pPr>
            <a:r>
              <a:rPr lang="en-US" dirty="0" err="1"/>
              <a:t>Trabajos</a:t>
            </a:r>
            <a:r>
              <a:rPr lang="en-US" dirty="0"/>
              <a:t> de </a:t>
            </a:r>
            <a:r>
              <a:rPr lang="en-US" dirty="0" err="1"/>
              <a:t>docentes</a:t>
            </a:r>
            <a:r>
              <a:rPr lang="en-US" dirty="0"/>
              <a:t> e </a:t>
            </a:r>
            <a:r>
              <a:rPr lang="en-US" dirty="0" err="1"/>
              <a:t>investigadores</a:t>
            </a:r>
            <a:endParaRPr lang="en-US" dirty="0"/>
          </a:p>
          <a:p>
            <a:pPr>
              <a:buFont typeface="Arial"/>
              <a:buNone/>
            </a:pPr>
            <a:r>
              <a:rPr lang="en-US" dirty="0"/>
              <a:t>Faculty/Research Work</a:t>
            </a:r>
          </a:p>
        </p:txBody>
      </p:sp>
      <p:sp>
        <p:nvSpPr>
          <p:cNvPr id="33" name="Google Shape;236;p5">
            <a:extLst>
              <a:ext uri="{FF2B5EF4-FFF2-40B4-BE49-F238E27FC236}">
                <a16:creationId xmlns:a16="http://schemas.microsoft.com/office/drawing/2014/main" id="{80B3E7B0-D5E4-A83E-0711-1AB893AC042A}"/>
              </a:ext>
            </a:extLst>
          </p:cNvPr>
          <p:cNvSpPr txBox="1">
            <a:spLocks/>
          </p:cNvSpPr>
          <p:nvPr/>
        </p:nvSpPr>
        <p:spPr>
          <a:xfrm>
            <a:off x="824834" y="3232683"/>
            <a:ext cx="5839531" cy="9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»"/>
              <a:defRPr sz="24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600"/>
              <a:buFont typeface="Arial"/>
              <a:buChar char="•"/>
              <a:defRPr sz="1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1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Arial"/>
              <a:buChar char="•"/>
              <a:defRPr sz="1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  <a:defRPr sz="1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Font typeface="Arial"/>
              <a:buNone/>
            </a:pPr>
            <a:r>
              <a:rPr lang="es-ES" dirty="0"/>
              <a:t>Trabajos de estudiantes </a:t>
            </a:r>
          </a:p>
          <a:p>
            <a:pPr>
              <a:buFont typeface="Arial"/>
              <a:buNone/>
            </a:pPr>
            <a:r>
              <a:rPr lang="es-ES" i="1" dirty="0" err="1"/>
              <a:t>Student</a:t>
            </a:r>
            <a:r>
              <a:rPr lang="es-ES" i="1" dirty="0"/>
              <a:t> Works</a:t>
            </a:r>
            <a:endParaRPr lang="en-US" i="1" dirty="0"/>
          </a:p>
        </p:txBody>
      </p:sp>
      <p:sp>
        <p:nvSpPr>
          <p:cNvPr id="36" name="Google Shape;236;p5">
            <a:extLst>
              <a:ext uri="{FF2B5EF4-FFF2-40B4-BE49-F238E27FC236}">
                <a16:creationId xmlns:a16="http://schemas.microsoft.com/office/drawing/2014/main" id="{2EA49DED-99DE-C6E5-4037-C1DA318B6733}"/>
              </a:ext>
            </a:extLst>
          </p:cNvPr>
          <p:cNvSpPr txBox="1">
            <a:spLocks/>
          </p:cNvSpPr>
          <p:nvPr/>
        </p:nvSpPr>
        <p:spPr>
          <a:xfrm>
            <a:off x="824834" y="4203354"/>
            <a:ext cx="5839531" cy="9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»"/>
              <a:defRPr sz="24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600"/>
              <a:buFont typeface="Arial"/>
              <a:buChar char="•"/>
              <a:defRPr sz="1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1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Arial"/>
              <a:buChar char="•"/>
              <a:defRPr sz="1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  <a:defRPr sz="1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Font typeface="Arial"/>
              <a:buNone/>
            </a:pPr>
            <a:r>
              <a:rPr lang="es-ES" dirty="0"/>
              <a:t>Comunidad y colaboradores</a:t>
            </a:r>
          </a:p>
          <a:p>
            <a:pPr>
              <a:buFont typeface="Arial"/>
              <a:buNone/>
            </a:pPr>
            <a:r>
              <a:rPr lang="es-ES" i="1" dirty="0"/>
              <a:t>UPRM </a:t>
            </a:r>
            <a:r>
              <a:rPr lang="es-ES" i="1" dirty="0" err="1"/>
              <a:t>Community</a:t>
            </a:r>
            <a:r>
              <a:rPr lang="es-ES" i="1" dirty="0"/>
              <a:t> &amp; </a:t>
            </a:r>
            <a:r>
              <a:rPr lang="es-ES" i="1" dirty="0" err="1"/>
              <a:t>Partners</a:t>
            </a:r>
            <a:endParaRPr lang="en-US" i="1" dirty="0"/>
          </a:p>
        </p:txBody>
      </p:sp>
      <p:sp>
        <p:nvSpPr>
          <p:cNvPr id="38" name="Google Shape;236;p5">
            <a:extLst>
              <a:ext uri="{FF2B5EF4-FFF2-40B4-BE49-F238E27FC236}">
                <a16:creationId xmlns:a16="http://schemas.microsoft.com/office/drawing/2014/main" id="{AFC43767-AF8C-BF96-A3BF-5103A2415C00}"/>
              </a:ext>
            </a:extLst>
          </p:cNvPr>
          <p:cNvSpPr txBox="1">
            <a:spLocks/>
          </p:cNvSpPr>
          <p:nvPr/>
        </p:nvSpPr>
        <p:spPr>
          <a:xfrm>
            <a:off x="824834" y="5293608"/>
            <a:ext cx="5839531" cy="9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»"/>
              <a:defRPr sz="24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600"/>
              <a:buFont typeface="Arial"/>
              <a:buChar char="•"/>
              <a:defRPr sz="1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1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Arial"/>
              <a:buChar char="•"/>
              <a:defRPr sz="1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  <a:defRPr sz="1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Font typeface="Arial"/>
              <a:buNone/>
            </a:pPr>
            <a:r>
              <a:rPr lang="es-ES" dirty="0"/>
              <a:t>Conferencias y eventos</a:t>
            </a:r>
          </a:p>
          <a:p>
            <a:pPr>
              <a:buFont typeface="Arial"/>
              <a:buNone/>
            </a:pPr>
            <a:r>
              <a:rPr lang="es-ES" i="1" dirty="0"/>
              <a:t>UPRM </a:t>
            </a:r>
            <a:r>
              <a:rPr lang="es-ES" i="1" dirty="0" err="1"/>
              <a:t>Conferences</a:t>
            </a:r>
            <a:r>
              <a:rPr lang="es-ES" i="1" dirty="0"/>
              <a:t> &amp; </a:t>
            </a:r>
            <a:r>
              <a:rPr lang="es-ES" i="1" dirty="0" err="1"/>
              <a:t>Events</a:t>
            </a:r>
            <a:endParaRPr lang="en-US" i="1" dirty="0"/>
          </a:p>
        </p:txBody>
      </p:sp>
      <p:pic>
        <p:nvPicPr>
          <p:cNvPr id="40" name="Picture 39" descr="A blue and orange rectangles with black text&#10;&#10;Description automatically generated with low confidence">
            <a:extLst>
              <a:ext uri="{FF2B5EF4-FFF2-40B4-BE49-F238E27FC236}">
                <a16:creationId xmlns:a16="http://schemas.microsoft.com/office/drawing/2014/main" id="{20E9C7C4-4272-4DAD-40F8-83C15BF775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34513" y="4285386"/>
            <a:ext cx="2975606" cy="936519"/>
          </a:xfrm>
          <a:prstGeom prst="rect">
            <a:avLst/>
          </a:prstGeom>
        </p:spPr>
      </p:pic>
      <p:pic>
        <p:nvPicPr>
          <p:cNvPr id="42" name="Picture 41" descr="A blue and orange rectangles with numbers&#10;&#10;Description automatically generated with low confidence">
            <a:extLst>
              <a:ext uri="{FF2B5EF4-FFF2-40B4-BE49-F238E27FC236}">
                <a16:creationId xmlns:a16="http://schemas.microsoft.com/office/drawing/2014/main" id="{D804C9B8-4ADC-3B96-567E-190D6B4CBF3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05113" y="5331521"/>
            <a:ext cx="2634410" cy="793851"/>
          </a:xfrm>
          <a:prstGeom prst="rect">
            <a:avLst/>
          </a:prstGeom>
        </p:spPr>
      </p:pic>
      <p:pic>
        <p:nvPicPr>
          <p:cNvPr id="2" name="Picture 2" descr="Logo&#10;&#10;Description automatically generated">
            <a:extLst>
              <a:ext uri="{FF2B5EF4-FFF2-40B4-BE49-F238E27FC236}">
                <a16:creationId xmlns:a16="http://schemas.microsoft.com/office/drawing/2014/main" id="{DCE76E77-954A-0A30-2F48-A16EA1E6D26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16706" y="3883873"/>
            <a:ext cx="1936377" cy="1609337"/>
          </a:xfrm>
          <a:prstGeom prst="rect">
            <a:avLst/>
          </a:prstGeom>
        </p:spPr>
      </p:pic>
      <p:pic>
        <p:nvPicPr>
          <p:cNvPr id="3" name="Picture 3" descr="Icon&#10;&#10;Description automatically generated">
            <a:extLst>
              <a:ext uri="{FF2B5EF4-FFF2-40B4-BE49-F238E27FC236}">
                <a16:creationId xmlns:a16="http://schemas.microsoft.com/office/drawing/2014/main" id="{D368F61F-E6A9-5E00-8578-E90B5E2C3A2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889811" y="4914812"/>
            <a:ext cx="1936379" cy="1645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997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40000" cy="695740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/>
          <a:p>
            <a:r>
              <a:rPr lang="en-US"/>
              <a:t>Tesis, </a:t>
            </a:r>
            <a:r>
              <a:rPr lang="en-US" err="1"/>
              <a:t>disertaciones</a:t>
            </a:r>
            <a:r>
              <a:rPr lang="en-US"/>
              <a:t> e </a:t>
            </a:r>
            <a:r>
              <a:rPr lang="en-US" err="1"/>
              <a:t>informes</a:t>
            </a:r>
            <a:r>
              <a:rPr lang="en-US"/>
              <a:t> de </a:t>
            </a:r>
            <a:r>
              <a:rPr lang="en-US" err="1"/>
              <a:t>proyecto</a:t>
            </a:r>
            <a:r>
              <a:rPr lang="en-US"/>
              <a:t> (TDP)</a:t>
            </a:r>
          </a:p>
        </p:txBody>
      </p:sp>
      <p:sp>
        <p:nvSpPr>
          <p:cNvPr id="236" name="Google Shape;236;p5"/>
          <p:cNvSpPr txBox="1">
            <a:spLocks noGrp="1"/>
          </p:cNvSpPr>
          <p:nvPr>
            <p:ph type="body" idx="1"/>
          </p:nvPr>
        </p:nvSpPr>
        <p:spPr>
          <a:xfrm>
            <a:off x="432000" y="1361872"/>
            <a:ext cx="11340000" cy="475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None/>
            </a:pPr>
            <a:r>
              <a:rPr lang="en-US" sz="2200" dirty="0"/>
              <a:t>Al día de hoy, </a:t>
            </a:r>
            <a:r>
              <a:rPr lang="en-US" sz="2200" err="1"/>
              <a:t>Scholar@UPRM</a:t>
            </a:r>
            <a:r>
              <a:rPr lang="en-US" sz="2200" dirty="0"/>
              <a:t> es la </a:t>
            </a:r>
            <a:r>
              <a:rPr lang="en-US" sz="2200" err="1"/>
              <a:t>fuente</a:t>
            </a:r>
            <a:r>
              <a:rPr lang="en-US" sz="2200" dirty="0"/>
              <a:t> principal para acceder a las TDP </a:t>
            </a:r>
            <a:r>
              <a:rPr lang="en-US" sz="2200" err="1"/>
              <a:t>producidas</a:t>
            </a:r>
            <a:r>
              <a:rPr lang="en-US" sz="2200" dirty="0"/>
              <a:t> </a:t>
            </a:r>
            <a:r>
              <a:rPr lang="en-US" sz="2200" err="1"/>
              <a:t>por</a:t>
            </a:r>
            <a:r>
              <a:rPr lang="en-US" sz="2200" dirty="0"/>
              <a:t> </a:t>
            </a:r>
            <a:r>
              <a:rPr lang="en-US" sz="2200" err="1"/>
              <a:t>estudiantes</a:t>
            </a:r>
            <a:r>
              <a:rPr lang="en-US" sz="2200" dirty="0"/>
              <a:t> </a:t>
            </a:r>
            <a:r>
              <a:rPr lang="en-US" sz="2200" err="1"/>
              <a:t>graduados</a:t>
            </a:r>
            <a:r>
              <a:rPr lang="en-US" sz="2200" dirty="0"/>
              <a:t> de la UPRM </a:t>
            </a:r>
            <a:r>
              <a:rPr lang="en-US" sz="2200" err="1"/>
              <a:t>cada</a:t>
            </a:r>
            <a:r>
              <a:rPr lang="en-US" sz="2200" dirty="0"/>
              <a:t> </a:t>
            </a:r>
            <a:r>
              <a:rPr lang="en-US" sz="2200" err="1"/>
              <a:t>semestre</a:t>
            </a:r>
            <a:r>
              <a:rPr lang="en-US" sz="2200" dirty="0"/>
              <a:t>. Un 93% de las </a:t>
            </a:r>
            <a:r>
              <a:rPr lang="en-US" sz="2200" err="1"/>
              <a:t>visitas</a:t>
            </a:r>
            <a:r>
              <a:rPr lang="en-US" sz="2200" dirty="0"/>
              <a:t> </a:t>
            </a:r>
            <a:r>
              <a:rPr lang="en-US" sz="2200" err="1"/>
              <a:t>totales</a:t>
            </a:r>
            <a:r>
              <a:rPr lang="en-US" sz="2200" dirty="0"/>
              <a:t> a </a:t>
            </a:r>
            <a:r>
              <a:rPr lang="en-US" sz="2200" err="1"/>
              <a:t>ítems</a:t>
            </a:r>
            <a:r>
              <a:rPr lang="en-US" sz="2200" dirty="0"/>
              <a:t> del </a:t>
            </a:r>
            <a:r>
              <a:rPr lang="en-US" sz="2200" err="1"/>
              <a:t>repositorio</a:t>
            </a:r>
            <a:r>
              <a:rPr lang="en-US" sz="2200" dirty="0"/>
              <a:t> se </a:t>
            </a:r>
            <a:r>
              <a:rPr lang="en-US" sz="2200" err="1"/>
              <a:t>han</a:t>
            </a:r>
            <a:r>
              <a:rPr lang="en-US" sz="2200" dirty="0"/>
              <a:t> dado </a:t>
            </a:r>
            <a:r>
              <a:rPr lang="en-US" sz="2200" err="1"/>
              <a:t>en</a:t>
            </a:r>
            <a:r>
              <a:rPr lang="en-US" sz="2200" dirty="0"/>
              <a:t> la </a:t>
            </a:r>
            <a:r>
              <a:rPr lang="en-US" sz="2200" err="1"/>
              <a:t>Colección</a:t>
            </a:r>
            <a:r>
              <a:rPr lang="en-US" sz="2200" dirty="0"/>
              <a:t> de TDP.</a:t>
            </a:r>
            <a:endParaRPr lang="en-US" sz="2200">
              <a:highlight>
                <a:srgbClr val="FF0000"/>
              </a:highlight>
            </a:endParaRPr>
          </a:p>
          <a:p>
            <a:pPr>
              <a:buNone/>
            </a:pPr>
            <a:r>
              <a:rPr lang="en-US" sz="2200" err="1"/>
              <a:t>Diseminar</a:t>
            </a:r>
            <a:r>
              <a:rPr lang="en-US" sz="2200" dirty="0"/>
              <a:t> </a:t>
            </a:r>
            <a:r>
              <a:rPr lang="en-US" sz="2200" err="1"/>
              <a:t>internacionalmente</a:t>
            </a:r>
            <a:r>
              <a:rPr lang="en-US" sz="2200" dirty="0"/>
              <a:t> </a:t>
            </a:r>
            <a:r>
              <a:rPr lang="en-US" sz="2200" err="1"/>
              <a:t>estas</a:t>
            </a:r>
            <a:r>
              <a:rPr lang="en-US" sz="2200" dirty="0"/>
              <a:t> </a:t>
            </a:r>
            <a:r>
              <a:rPr lang="en-US" sz="2200" err="1"/>
              <a:t>obras</a:t>
            </a:r>
            <a:r>
              <a:rPr lang="en-US" sz="2200" dirty="0"/>
              <a:t> </a:t>
            </a:r>
            <a:r>
              <a:rPr lang="en-US" sz="2200" err="1"/>
              <a:t>abona</a:t>
            </a:r>
            <a:r>
              <a:rPr lang="en-US" sz="2200" dirty="0"/>
              <a:t> al </a:t>
            </a:r>
            <a:r>
              <a:rPr lang="en-US" sz="2200" err="1"/>
              <a:t>perfil</a:t>
            </a:r>
            <a:r>
              <a:rPr lang="en-US" sz="2200" dirty="0"/>
              <a:t> de la UPRM </a:t>
            </a:r>
            <a:r>
              <a:rPr lang="en-US" sz="2200" err="1"/>
              <a:t>como</a:t>
            </a:r>
            <a:r>
              <a:rPr lang="en-US" sz="2200" dirty="0"/>
              <a:t> </a:t>
            </a:r>
            <a:r>
              <a:rPr lang="en-US" sz="2200" err="1"/>
              <a:t>centro</a:t>
            </a:r>
            <a:r>
              <a:rPr lang="en-US" sz="2200" dirty="0"/>
              <a:t> de </a:t>
            </a:r>
            <a:r>
              <a:rPr lang="en-US" sz="2200" err="1"/>
              <a:t>investigación</a:t>
            </a:r>
            <a:r>
              <a:rPr lang="en-US" sz="2200" dirty="0"/>
              <a:t> y </a:t>
            </a:r>
            <a:r>
              <a:rPr lang="en-US" sz="2200" err="1"/>
              <a:t>desarrollo</a:t>
            </a:r>
            <a:r>
              <a:rPr lang="en-US" sz="2200" dirty="0"/>
              <a:t> de </a:t>
            </a:r>
            <a:r>
              <a:rPr lang="en-US" sz="2200" err="1"/>
              <a:t>nuevos</a:t>
            </a:r>
            <a:r>
              <a:rPr lang="en-US" sz="2200" dirty="0"/>
              <a:t> </a:t>
            </a:r>
            <a:r>
              <a:rPr lang="en-US" sz="2200" err="1"/>
              <a:t>profesionales</a:t>
            </a:r>
            <a:r>
              <a:rPr lang="en-US" sz="2200" dirty="0"/>
              <a:t>. </a:t>
            </a:r>
            <a:r>
              <a:rPr lang="en-US" sz="2200" err="1"/>
              <a:t>Además</a:t>
            </a:r>
            <a:r>
              <a:rPr lang="en-US" sz="2200" dirty="0"/>
              <a:t>, </a:t>
            </a:r>
            <a:r>
              <a:rPr lang="en-US" sz="2200" err="1"/>
              <a:t>los</a:t>
            </a:r>
            <a:r>
              <a:rPr lang="en-US" sz="2200" dirty="0"/>
              <a:t> </a:t>
            </a:r>
            <a:r>
              <a:rPr lang="en-US" sz="2200" err="1"/>
              <a:t>estudiantes</a:t>
            </a:r>
            <a:r>
              <a:rPr lang="en-US" sz="2200" dirty="0"/>
              <a:t> se </a:t>
            </a:r>
            <a:r>
              <a:rPr lang="en-US" sz="2200" err="1"/>
              <a:t>benefician</a:t>
            </a:r>
            <a:r>
              <a:rPr lang="en-US" sz="2200" dirty="0"/>
              <a:t> de la </a:t>
            </a:r>
            <a:r>
              <a:rPr lang="en-US" sz="2200" err="1"/>
              <a:t>amplia</a:t>
            </a:r>
            <a:r>
              <a:rPr lang="en-US" sz="2200" dirty="0"/>
              <a:t> </a:t>
            </a:r>
            <a:r>
              <a:rPr lang="en-US" sz="2200" err="1"/>
              <a:t>diseminación</a:t>
            </a:r>
            <a:r>
              <a:rPr lang="en-US" sz="2200" dirty="0"/>
              <a:t> de sus </a:t>
            </a:r>
            <a:r>
              <a:rPr lang="en-US" sz="2200" err="1"/>
              <a:t>trabajos</a:t>
            </a:r>
            <a:r>
              <a:rPr lang="en-US" sz="2200" dirty="0"/>
              <a:t> de </a:t>
            </a:r>
            <a:r>
              <a:rPr lang="en-US" sz="2200" err="1"/>
              <a:t>grado</a:t>
            </a:r>
            <a:r>
              <a:rPr lang="en-US" sz="2200" dirty="0"/>
              <a:t>, lo </a:t>
            </a:r>
            <a:r>
              <a:rPr lang="en-US" sz="2200" err="1"/>
              <a:t>cual</a:t>
            </a:r>
            <a:r>
              <a:rPr lang="en-US" sz="2200" dirty="0"/>
              <a:t> </a:t>
            </a:r>
            <a:r>
              <a:rPr lang="en-US" sz="2200" err="1"/>
              <a:t>puede</a:t>
            </a:r>
            <a:r>
              <a:rPr lang="en-US" sz="2200" dirty="0"/>
              <a:t> </a:t>
            </a:r>
            <a:r>
              <a:rPr lang="en-US" sz="2200" err="1"/>
              <a:t>brindar</a:t>
            </a:r>
            <a:r>
              <a:rPr lang="en-US" sz="2200" dirty="0"/>
              <a:t> un </a:t>
            </a:r>
            <a:r>
              <a:rPr lang="en-US" sz="2200" err="1"/>
              <a:t>impulso</a:t>
            </a:r>
            <a:r>
              <a:rPr lang="en-US" sz="2200" dirty="0"/>
              <a:t> </a:t>
            </a:r>
            <a:r>
              <a:rPr lang="en-US" sz="2200" err="1"/>
              <a:t>inicial</a:t>
            </a:r>
            <a:r>
              <a:rPr lang="en-US" sz="2200" dirty="0"/>
              <a:t> a sus </a:t>
            </a:r>
            <a:r>
              <a:rPr lang="en-US" sz="2200" err="1"/>
              <a:t>carreras</a:t>
            </a:r>
            <a:r>
              <a:rPr lang="en-US" sz="2200" dirty="0"/>
              <a:t>.</a:t>
            </a:r>
            <a:r>
              <a:rPr lang="en-US" dirty="0"/>
              <a:t> </a:t>
            </a:r>
            <a:endParaRPr lang="en-US" dirty="0">
              <a:highlight>
                <a:srgbClr val="FF0000"/>
              </a:highlight>
            </a:endParaRPr>
          </a:p>
        </p:txBody>
      </p:sp>
      <p:sp>
        <p:nvSpPr>
          <p:cNvPr id="237" name="Google Shape;237;p5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pic>
        <p:nvPicPr>
          <p:cNvPr id="238" name="Google Shape;238;p5"/>
          <p:cNvPicPr preferRelativeResize="0">
            <a:picLocks noGrp="1"/>
          </p:cNvPicPr>
          <p:nvPr>
            <p:ph type="pic" idx="2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C5061924-A510-E235-3AD3-B59A275F0F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2375" y="4111347"/>
            <a:ext cx="4701250" cy="158685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FFF5F34-D59D-8460-C962-710D40BDCC25}"/>
              </a:ext>
            </a:extLst>
          </p:cNvPr>
          <p:cNvSpPr txBox="1"/>
          <p:nvPr/>
        </p:nvSpPr>
        <p:spPr>
          <a:xfrm>
            <a:off x="2613950" y="4041492"/>
            <a:ext cx="5893442" cy="5497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55BDAA-D820-84EE-8B94-9720043D1636}"/>
              </a:ext>
            </a:extLst>
          </p:cNvPr>
          <p:cNvSpPr txBox="1"/>
          <p:nvPr/>
        </p:nvSpPr>
        <p:spPr>
          <a:xfrm>
            <a:off x="790936" y="4109013"/>
            <a:ext cx="5092860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 err="1"/>
              <a:t>Visitas</a:t>
            </a:r>
            <a:r>
              <a:rPr lang="en-US" sz="2800" b="1" dirty="0"/>
              <a:t> a </a:t>
            </a:r>
            <a:r>
              <a:rPr lang="en-US" sz="2800" b="1" err="1"/>
              <a:t>Colección</a:t>
            </a:r>
            <a:r>
              <a:rPr lang="en-US" sz="2800" b="1" dirty="0"/>
              <a:t> de Tesis, </a:t>
            </a:r>
            <a:r>
              <a:rPr lang="en-US" sz="2800" b="1" err="1"/>
              <a:t>Disertaciones</a:t>
            </a:r>
            <a:r>
              <a:rPr lang="en-US" sz="2800" b="1" dirty="0"/>
              <a:t> e </a:t>
            </a:r>
            <a:r>
              <a:rPr lang="en-US" sz="2800" b="1" err="1"/>
              <a:t>Informes</a:t>
            </a:r>
            <a:r>
              <a:rPr lang="en-US" sz="2800" b="1" dirty="0"/>
              <a:t> de Proyecto </a:t>
            </a:r>
            <a:r>
              <a:rPr lang="en-US" sz="2800" b="1" err="1"/>
              <a:t>en</a:t>
            </a:r>
            <a:r>
              <a:rPr lang="en-US" sz="2800" b="1" dirty="0"/>
              <a:t> </a:t>
            </a:r>
            <a:r>
              <a:rPr lang="en-US" sz="2800" b="1" err="1"/>
              <a:t>Scholar@UPRM</a:t>
            </a:r>
            <a:endParaRPr lang="en-US" sz="2800" b="1"/>
          </a:p>
        </p:txBody>
      </p:sp>
    </p:spTree>
    <p:extLst>
      <p:ext uri="{BB962C8B-B14F-4D97-AF65-F5344CB8AC3E}">
        <p14:creationId xmlns:p14="http://schemas.microsoft.com/office/powerpoint/2010/main" val="1425896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40000" cy="695740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/>
          <a:p>
            <a:r>
              <a:rPr lang="en-US" err="1"/>
              <a:t>Desafíos</a:t>
            </a:r>
            <a:r>
              <a:rPr lang="en-US"/>
              <a:t> </a:t>
            </a:r>
            <a:r>
              <a:rPr lang="en-US" err="1"/>
              <a:t>enfrentados</a:t>
            </a:r>
            <a:r>
              <a:rPr lang="en-US"/>
              <a:t> </a:t>
            </a:r>
            <a:r>
              <a:rPr lang="en-US" err="1"/>
              <a:t>por</a:t>
            </a:r>
            <a:r>
              <a:rPr lang="en-US"/>
              <a:t> </a:t>
            </a:r>
            <a:r>
              <a:rPr lang="en-US" err="1"/>
              <a:t>el</a:t>
            </a:r>
            <a:r>
              <a:rPr lang="en-US"/>
              <a:t> </a:t>
            </a:r>
            <a:r>
              <a:rPr lang="en-US" err="1"/>
              <a:t>repositorio</a:t>
            </a:r>
          </a:p>
        </p:txBody>
      </p:sp>
      <p:sp>
        <p:nvSpPr>
          <p:cNvPr id="236" name="Google Shape;236;p5"/>
          <p:cNvSpPr txBox="1">
            <a:spLocks noGrp="1"/>
          </p:cNvSpPr>
          <p:nvPr>
            <p:ph type="body" idx="1"/>
          </p:nvPr>
        </p:nvSpPr>
        <p:spPr>
          <a:xfrm>
            <a:off x="432000" y="1439036"/>
            <a:ext cx="6806584" cy="475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None/>
            </a:pPr>
            <a:r>
              <a:rPr lang="en-US" sz="2600" dirty="0"/>
              <a:t>A </a:t>
            </a:r>
            <a:r>
              <a:rPr lang="en-US" sz="2600" err="1"/>
              <a:t>pesar</a:t>
            </a:r>
            <a:r>
              <a:rPr lang="en-US" sz="2600" dirty="0"/>
              <a:t> del </a:t>
            </a:r>
            <a:r>
              <a:rPr lang="en-US" sz="2600" err="1"/>
              <a:t>éxito</a:t>
            </a:r>
            <a:r>
              <a:rPr lang="en-US" sz="2600" dirty="0"/>
              <a:t> </a:t>
            </a:r>
            <a:r>
              <a:rPr lang="en-US" sz="2600" err="1"/>
              <a:t>alcanzado</a:t>
            </a:r>
            <a:r>
              <a:rPr lang="en-US" sz="2600" dirty="0"/>
              <a:t> hasta </a:t>
            </a:r>
            <a:r>
              <a:rPr lang="en-US" sz="2600" err="1"/>
              <a:t>el</a:t>
            </a:r>
            <a:r>
              <a:rPr lang="en-US" sz="2600" dirty="0"/>
              <a:t> </a:t>
            </a:r>
            <a:r>
              <a:rPr lang="en-US" sz="2600" err="1"/>
              <a:t>momento</a:t>
            </a:r>
            <a:r>
              <a:rPr lang="en-US" sz="2600" dirty="0"/>
              <a:t>, hay </a:t>
            </a:r>
            <a:r>
              <a:rPr lang="en-US" sz="2600" err="1"/>
              <a:t>desafíos</a:t>
            </a:r>
            <a:r>
              <a:rPr lang="en-US" sz="2600" dirty="0"/>
              <a:t> </a:t>
            </a:r>
            <a:r>
              <a:rPr lang="en-US" sz="2600" err="1"/>
              <a:t>significativos</a:t>
            </a:r>
            <a:r>
              <a:rPr lang="en-US" sz="2600" dirty="0"/>
              <a:t> para </a:t>
            </a:r>
            <a:r>
              <a:rPr lang="en-US" sz="2600" err="1"/>
              <a:t>continuar</a:t>
            </a:r>
            <a:r>
              <a:rPr lang="en-US" sz="2600" dirty="0"/>
              <a:t> con </a:t>
            </a:r>
            <a:r>
              <a:rPr lang="en-US" sz="2600" err="1"/>
              <a:t>el</a:t>
            </a:r>
            <a:r>
              <a:rPr lang="en-US" sz="2600" dirty="0"/>
              <a:t> </a:t>
            </a:r>
            <a:r>
              <a:rPr lang="en-US" sz="2600" err="1"/>
              <a:t>crecimiento</a:t>
            </a:r>
            <a:r>
              <a:rPr lang="en-US" sz="2600" dirty="0"/>
              <a:t> de </a:t>
            </a:r>
            <a:r>
              <a:rPr lang="en-US" sz="2600" err="1"/>
              <a:t>Scholar@UPRM</a:t>
            </a:r>
            <a:r>
              <a:rPr lang="en-US" sz="2600" dirty="0"/>
              <a:t>. </a:t>
            </a:r>
          </a:p>
          <a:p>
            <a:pPr>
              <a:buNone/>
            </a:pPr>
            <a:r>
              <a:rPr lang="en-US" sz="2600" dirty="0"/>
              <a:t>Un </a:t>
            </a:r>
            <a:r>
              <a:rPr lang="en-US" sz="2600" err="1"/>
              <a:t>reto</a:t>
            </a:r>
            <a:r>
              <a:rPr lang="en-US" sz="2600" dirty="0"/>
              <a:t> considerable ha </a:t>
            </a:r>
            <a:r>
              <a:rPr lang="en-US" sz="2600" err="1"/>
              <a:t>sido</a:t>
            </a:r>
            <a:r>
              <a:rPr lang="en-US" sz="2600" dirty="0"/>
              <a:t> </a:t>
            </a:r>
            <a:r>
              <a:rPr lang="en-US" sz="2600" err="1"/>
              <a:t>recopilar</a:t>
            </a:r>
            <a:r>
              <a:rPr lang="en-US" sz="2600" dirty="0"/>
              <a:t> </a:t>
            </a:r>
            <a:r>
              <a:rPr lang="en-US" sz="2600" err="1"/>
              <a:t>los</a:t>
            </a:r>
            <a:r>
              <a:rPr lang="en-US" sz="2600" dirty="0"/>
              <a:t> </a:t>
            </a:r>
            <a:r>
              <a:rPr lang="en-US" sz="2600" err="1"/>
              <a:t>trabajos</a:t>
            </a:r>
            <a:r>
              <a:rPr lang="en-US" sz="2600" dirty="0"/>
              <a:t> </a:t>
            </a:r>
            <a:r>
              <a:rPr lang="en-US" sz="2600" err="1"/>
              <a:t>investigativos</a:t>
            </a:r>
            <a:r>
              <a:rPr lang="en-US" sz="2600" dirty="0"/>
              <a:t> de </a:t>
            </a:r>
            <a:r>
              <a:rPr lang="en-US" sz="2600" err="1"/>
              <a:t>los</a:t>
            </a:r>
            <a:r>
              <a:rPr lang="en-US" sz="2600" dirty="0"/>
              <a:t> </a:t>
            </a:r>
            <a:r>
              <a:rPr lang="en-US" sz="2600" err="1"/>
              <a:t>docentes</a:t>
            </a:r>
            <a:r>
              <a:rPr lang="en-US" sz="2600" dirty="0"/>
              <a:t> del </a:t>
            </a:r>
            <a:r>
              <a:rPr lang="en-US" sz="2600" err="1"/>
              <a:t>recinto</a:t>
            </a:r>
            <a:r>
              <a:rPr lang="en-US" sz="2600" dirty="0"/>
              <a:t>, </a:t>
            </a:r>
            <a:r>
              <a:rPr lang="en-US" sz="2600" err="1"/>
              <a:t>ya</a:t>
            </a:r>
            <a:r>
              <a:rPr lang="en-US" sz="2600" dirty="0"/>
              <a:t> que son </a:t>
            </a:r>
            <a:r>
              <a:rPr lang="en-US" sz="2600" err="1"/>
              <a:t>pocos</a:t>
            </a:r>
            <a:r>
              <a:rPr lang="en-US" sz="2600" dirty="0"/>
              <a:t> </a:t>
            </a:r>
            <a:r>
              <a:rPr lang="en-US" sz="2600" err="1"/>
              <a:t>los</a:t>
            </a:r>
            <a:r>
              <a:rPr lang="en-US" sz="2600" dirty="0"/>
              <a:t> que </a:t>
            </a:r>
            <a:r>
              <a:rPr lang="en-US" sz="2600" err="1"/>
              <a:t>han</a:t>
            </a:r>
            <a:r>
              <a:rPr lang="en-US" sz="2600" dirty="0"/>
              <a:t> </a:t>
            </a:r>
            <a:r>
              <a:rPr lang="en-US" sz="2600" err="1"/>
              <a:t>depositado</a:t>
            </a:r>
            <a:r>
              <a:rPr lang="en-US" sz="2600" dirty="0"/>
              <a:t> sus </a:t>
            </a:r>
            <a:r>
              <a:rPr lang="en-US" sz="2600" err="1"/>
              <a:t>obras</a:t>
            </a:r>
            <a:r>
              <a:rPr lang="en-US" sz="2600" dirty="0"/>
              <a:t> </a:t>
            </a:r>
            <a:r>
              <a:rPr lang="en-US" sz="2600" err="1"/>
              <a:t>en</a:t>
            </a:r>
            <a:r>
              <a:rPr lang="en-US" sz="2600" dirty="0"/>
              <a:t> </a:t>
            </a:r>
            <a:r>
              <a:rPr lang="en-US" sz="2600" err="1"/>
              <a:t>el</a:t>
            </a:r>
            <a:r>
              <a:rPr lang="en-US" sz="2600" dirty="0"/>
              <a:t> </a:t>
            </a:r>
            <a:r>
              <a:rPr lang="en-US" sz="2600" err="1"/>
              <a:t>repositorio</a:t>
            </a:r>
            <a:r>
              <a:rPr lang="en-US" sz="2600" dirty="0"/>
              <a:t>.</a:t>
            </a:r>
          </a:p>
          <a:p>
            <a:pPr>
              <a:buNone/>
            </a:pPr>
            <a:r>
              <a:rPr lang="en-US" sz="2600" dirty="0" err="1"/>
              <a:t>Igualmente</a:t>
            </a:r>
            <a:r>
              <a:rPr lang="en-US" sz="2600" dirty="0"/>
              <a:t>, son </a:t>
            </a:r>
            <a:r>
              <a:rPr lang="en-US" sz="2600" dirty="0" err="1"/>
              <a:t>escasos</a:t>
            </a:r>
            <a:r>
              <a:rPr lang="en-US" sz="2600" dirty="0"/>
              <a:t> </a:t>
            </a:r>
            <a:r>
              <a:rPr lang="en-US" sz="2600" dirty="0" err="1"/>
              <a:t>los</a:t>
            </a:r>
            <a:r>
              <a:rPr lang="en-US" sz="2600" dirty="0"/>
              <a:t> </a:t>
            </a:r>
            <a:r>
              <a:rPr lang="en-US" sz="2600" dirty="0" err="1"/>
              <a:t>trabajos</a:t>
            </a:r>
            <a:r>
              <a:rPr lang="en-US" sz="2600" dirty="0"/>
              <a:t> de </a:t>
            </a:r>
            <a:r>
              <a:rPr lang="en-US" sz="2600" dirty="0" err="1"/>
              <a:t>estudiantes</a:t>
            </a:r>
            <a:r>
              <a:rPr lang="en-US" sz="2600" dirty="0"/>
              <a:t> </a:t>
            </a:r>
            <a:r>
              <a:rPr lang="en-US" sz="2600" dirty="0" err="1"/>
              <a:t>subgraduados</a:t>
            </a:r>
            <a:r>
              <a:rPr lang="en-US" sz="2600" dirty="0"/>
              <a:t> </a:t>
            </a:r>
            <a:r>
              <a:rPr lang="en-US" sz="2600" dirty="0" err="1"/>
              <a:t>depositados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 la </a:t>
            </a:r>
            <a:r>
              <a:rPr lang="en-US" sz="2600" dirty="0" err="1"/>
              <a:t>plataforma</a:t>
            </a:r>
            <a:r>
              <a:rPr lang="en-US" sz="2600" dirty="0"/>
              <a:t>.</a:t>
            </a:r>
          </a:p>
        </p:txBody>
      </p:sp>
      <p:sp>
        <p:nvSpPr>
          <p:cNvPr id="237" name="Google Shape;237;p5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pic>
        <p:nvPicPr>
          <p:cNvPr id="238" name="Google Shape;238;p5"/>
          <p:cNvPicPr preferRelativeResize="0">
            <a:picLocks noGrp="1"/>
          </p:cNvPicPr>
          <p:nvPr>
            <p:ph type="pic" idx="2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477D1748-1A88-E61E-D374-BC033446D766}"/>
              </a:ext>
            </a:extLst>
          </p:cNvPr>
          <p:cNvGrpSpPr/>
          <p:nvPr/>
        </p:nvGrpSpPr>
        <p:grpSpPr>
          <a:xfrm>
            <a:off x="7924921" y="1361872"/>
            <a:ext cx="2708245" cy="4491783"/>
            <a:chOff x="8715857" y="1651239"/>
            <a:chExt cx="2447815" cy="4260290"/>
          </a:xfrm>
        </p:grpSpPr>
        <p:pic>
          <p:nvPicPr>
            <p:cNvPr id="5" name="Picture 3" descr="Diagram&#10;&#10;Description automatically generated">
              <a:extLst>
                <a:ext uri="{FF2B5EF4-FFF2-40B4-BE49-F238E27FC236}">
                  <a16:creationId xmlns:a16="http://schemas.microsoft.com/office/drawing/2014/main" id="{1A9BF232-E25A-AB14-C31C-7D25B020AE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-119" r="392" b="64655"/>
            <a:stretch/>
          </p:blipFill>
          <p:spPr>
            <a:xfrm>
              <a:off x="8715857" y="1651239"/>
              <a:ext cx="2447815" cy="793826"/>
            </a:xfrm>
            <a:prstGeom prst="rect">
              <a:avLst/>
            </a:prstGeom>
          </p:spPr>
        </p:pic>
        <p:pic>
          <p:nvPicPr>
            <p:cNvPr id="6" name="Picture 6" descr="Icon&#10;&#10;Description automatically generated">
              <a:extLst>
                <a:ext uri="{FF2B5EF4-FFF2-40B4-BE49-F238E27FC236}">
                  <a16:creationId xmlns:a16="http://schemas.microsoft.com/office/drawing/2014/main" id="{53124C82-56EB-4B8F-697C-B2F6262BB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73093" y="2407594"/>
              <a:ext cx="1923688" cy="1483368"/>
            </a:xfrm>
            <a:prstGeom prst="rect">
              <a:avLst/>
            </a:prstGeom>
          </p:spPr>
        </p:pic>
        <p:pic>
          <p:nvPicPr>
            <p:cNvPr id="7" name="Picture 7">
              <a:extLst>
                <a:ext uri="{FF2B5EF4-FFF2-40B4-BE49-F238E27FC236}">
                  <a16:creationId xmlns:a16="http://schemas.microsoft.com/office/drawing/2014/main" id="{2BB35222-7A31-CD7D-8EF8-5851370C7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863374" y="3947991"/>
              <a:ext cx="2143125" cy="466725"/>
            </a:xfrm>
            <a:prstGeom prst="rect">
              <a:avLst/>
            </a:prstGeom>
          </p:spPr>
        </p:pic>
        <p:pic>
          <p:nvPicPr>
            <p:cNvPr id="8" name="Picture 8">
              <a:extLst>
                <a:ext uri="{FF2B5EF4-FFF2-40B4-BE49-F238E27FC236}">
                  <a16:creationId xmlns:a16="http://schemas.microsoft.com/office/drawing/2014/main" id="{498EA6CA-8ED8-8817-8DE7-BC93F4E2AA6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049533" y="4370649"/>
              <a:ext cx="1761161" cy="15408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70589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83435" cy="695740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180000" tIns="0" rIns="0" bIns="0" anchor="ctr" anchorCtr="0">
            <a:noAutofit/>
          </a:bodyPr>
          <a:lstStyle/>
          <a:p>
            <a:r>
              <a:rPr lang="en-US" err="1"/>
              <a:t>Iniciativas</a:t>
            </a:r>
            <a:r>
              <a:rPr lang="en-US"/>
              <a:t> para </a:t>
            </a:r>
            <a:r>
              <a:rPr lang="en-US" err="1"/>
              <a:t>convertir</a:t>
            </a:r>
            <a:r>
              <a:rPr lang="en-US"/>
              <a:t> </a:t>
            </a:r>
            <a:r>
              <a:rPr lang="en-US" err="1"/>
              <a:t>estos</a:t>
            </a:r>
            <a:r>
              <a:rPr lang="en-US"/>
              <a:t> </a:t>
            </a:r>
            <a:r>
              <a:rPr lang="en-US" err="1"/>
              <a:t>retos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oportunidades</a:t>
            </a:r>
            <a:endParaRPr lang="en-US"/>
          </a:p>
        </p:txBody>
      </p:sp>
      <p:sp>
        <p:nvSpPr>
          <p:cNvPr id="236" name="Google Shape;236;p5"/>
          <p:cNvSpPr txBox="1">
            <a:spLocks noGrp="1"/>
          </p:cNvSpPr>
          <p:nvPr>
            <p:ph type="body" idx="1"/>
          </p:nvPr>
        </p:nvSpPr>
        <p:spPr>
          <a:xfrm>
            <a:off x="432000" y="1361872"/>
            <a:ext cx="11340000" cy="475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None/>
            </a:pPr>
            <a:r>
              <a:rPr lang="en-US" sz="2600" dirty="0"/>
              <a:t>Como </a:t>
            </a:r>
            <a:r>
              <a:rPr lang="en-US" sz="2600" dirty="0" err="1"/>
              <a:t>respuesta</a:t>
            </a:r>
            <a:r>
              <a:rPr lang="en-US" sz="2600" dirty="0"/>
              <a:t> a </a:t>
            </a:r>
            <a:r>
              <a:rPr lang="en-US" sz="2600" dirty="0" err="1"/>
              <a:t>estos</a:t>
            </a:r>
            <a:r>
              <a:rPr lang="en-US" sz="2600" dirty="0"/>
              <a:t> </a:t>
            </a:r>
            <a:r>
              <a:rPr lang="en-US" sz="2600" dirty="0" err="1"/>
              <a:t>desafíos</a:t>
            </a:r>
            <a:r>
              <a:rPr lang="en-US" sz="2600" dirty="0"/>
              <a:t>, personal </a:t>
            </a:r>
            <a:r>
              <a:rPr lang="en-US" sz="2600" dirty="0" err="1"/>
              <a:t>bibliotecario</a:t>
            </a:r>
            <a:r>
              <a:rPr lang="en-US" sz="2600" dirty="0"/>
              <a:t> del Graduate Research and Innovation Center (GRIC) y de </a:t>
            </a:r>
            <a:r>
              <a:rPr lang="en-US" sz="2600" dirty="0" err="1"/>
              <a:t>otras</a:t>
            </a:r>
            <a:r>
              <a:rPr lang="en-US" sz="2600" dirty="0"/>
              <a:t> </a:t>
            </a:r>
            <a:r>
              <a:rPr lang="en-US" sz="2600" dirty="0" err="1"/>
              <a:t>unidades</a:t>
            </a:r>
            <a:r>
              <a:rPr lang="en-US" sz="2600" dirty="0"/>
              <a:t> de la </a:t>
            </a:r>
            <a:r>
              <a:rPr lang="en-US" sz="2600" dirty="0" err="1"/>
              <a:t>Biblioteca</a:t>
            </a:r>
            <a:r>
              <a:rPr lang="en-US" sz="2600" dirty="0"/>
              <a:t> General de la UPRM se </a:t>
            </a:r>
            <a:r>
              <a:rPr lang="en-US" sz="2600" dirty="0" err="1"/>
              <a:t>propuso</a:t>
            </a:r>
            <a:r>
              <a:rPr lang="en-US" sz="2600" dirty="0"/>
              <a:t> </a:t>
            </a:r>
            <a:r>
              <a:rPr lang="en-US" sz="2600" dirty="0" err="1"/>
              <a:t>desarrollar</a:t>
            </a:r>
            <a:r>
              <a:rPr lang="en-US" sz="2600" dirty="0"/>
              <a:t> </a:t>
            </a:r>
            <a:r>
              <a:rPr lang="en-US" sz="2600" dirty="0" err="1"/>
              <a:t>estrategias</a:t>
            </a:r>
            <a:r>
              <a:rPr lang="en-US" sz="2600" dirty="0"/>
              <a:t> para </a:t>
            </a:r>
            <a:r>
              <a:rPr lang="en-US" sz="2600" dirty="0" err="1"/>
              <a:t>aumentar</a:t>
            </a:r>
            <a:r>
              <a:rPr lang="en-US" sz="2600" dirty="0"/>
              <a:t> la </a:t>
            </a:r>
            <a:r>
              <a:rPr lang="en-US" sz="2600" dirty="0" err="1"/>
              <a:t>presencia</a:t>
            </a:r>
            <a:r>
              <a:rPr lang="en-US" sz="2600" dirty="0"/>
              <a:t> </a:t>
            </a:r>
            <a:r>
              <a:rPr lang="en-US" sz="2600" dirty="0" err="1"/>
              <a:t>en</a:t>
            </a:r>
            <a:r>
              <a:rPr lang="en-US" sz="2600" dirty="0"/>
              <a:t> </a:t>
            </a:r>
            <a:r>
              <a:rPr lang="en-US" sz="2600" dirty="0" err="1"/>
              <a:t>el</a:t>
            </a:r>
            <a:r>
              <a:rPr lang="en-US" sz="2600" dirty="0"/>
              <a:t> </a:t>
            </a:r>
            <a:r>
              <a:rPr lang="en-US" sz="2600" dirty="0" err="1"/>
              <a:t>repositorio</a:t>
            </a:r>
            <a:r>
              <a:rPr lang="en-US" sz="2600" dirty="0"/>
              <a:t> de </a:t>
            </a:r>
            <a:r>
              <a:rPr lang="en-US" sz="2600" dirty="0" err="1"/>
              <a:t>obras</a:t>
            </a:r>
            <a:r>
              <a:rPr lang="en-US" sz="2600" dirty="0"/>
              <a:t> </a:t>
            </a:r>
            <a:r>
              <a:rPr lang="en-US" sz="2600" dirty="0" err="1"/>
              <a:t>generadas</a:t>
            </a:r>
            <a:r>
              <a:rPr lang="en-US" sz="2600" dirty="0"/>
              <a:t> </a:t>
            </a:r>
            <a:r>
              <a:rPr lang="en-US" sz="2600" dirty="0" err="1"/>
              <a:t>por</a:t>
            </a:r>
            <a:r>
              <a:rPr lang="en-US" sz="2600" dirty="0"/>
              <a:t> </a:t>
            </a:r>
            <a:r>
              <a:rPr lang="en-US" sz="2600" dirty="0" err="1"/>
              <a:t>docentes</a:t>
            </a:r>
            <a:r>
              <a:rPr lang="en-US" sz="2600" dirty="0"/>
              <a:t> y </a:t>
            </a:r>
            <a:r>
              <a:rPr lang="en-US" sz="2600" dirty="0" err="1"/>
              <a:t>estudiantes</a:t>
            </a:r>
            <a:r>
              <a:rPr lang="en-US" sz="2600" dirty="0"/>
              <a:t> </a:t>
            </a:r>
            <a:r>
              <a:rPr lang="en-US" sz="2600" dirty="0" err="1"/>
              <a:t>subgraduados</a:t>
            </a:r>
            <a:r>
              <a:rPr lang="en-US" sz="2600" dirty="0"/>
              <a:t>.</a:t>
            </a:r>
          </a:p>
          <a:p>
            <a:pPr>
              <a:buNone/>
            </a:pPr>
            <a:r>
              <a:rPr lang="en-US" sz="2600" dirty="0"/>
              <a:t>Crear </a:t>
            </a:r>
            <a:r>
              <a:rPr lang="en-US" sz="2600" dirty="0" err="1"/>
              <a:t>conexiones</a:t>
            </a:r>
            <a:r>
              <a:rPr lang="en-US" sz="2600" dirty="0"/>
              <a:t> con </a:t>
            </a:r>
            <a:r>
              <a:rPr lang="en-US" sz="2600" dirty="0" err="1"/>
              <a:t>estos</a:t>
            </a:r>
            <a:r>
              <a:rPr lang="en-US" sz="2600" dirty="0"/>
              <a:t> dos </a:t>
            </a:r>
            <a:r>
              <a:rPr lang="en-US" sz="2600" dirty="0" err="1"/>
              <a:t>sectores</a:t>
            </a:r>
            <a:r>
              <a:rPr lang="en-US" sz="2600" dirty="0"/>
              <a:t> e </a:t>
            </a:r>
            <a:r>
              <a:rPr lang="en-US" sz="2600" dirty="0" err="1"/>
              <a:t>incrementar</a:t>
            </a:r>
            <a:r>
              <a:rPr lang="en-US" sz="2600" dirty="0"/>
              <a:t> la </a:t>
            </a:r>
            <a:r>
              <a:rPr lang="en-US" sz="2600" dirty="0" err="1"/>
              <a:t>cantidad</a:t>
            </a:r>
            <a:r>
              <a:rPr lang="en-US" sz="2600" dirty="0"/>
              <a:t> de </a:t>
            </a:r>
            <a:r>
              <a:rPr lang="en-US" sz="2600" dirty="0" err="1"/>
              <a:t>obras</a:t>
            </a:r>
            <a:r>
              <a:rPr lang="en-US" sz="2600" dirty="0"/>
              <a:t> suyas </a:t>
            </a:r>
            <a:r>
              <a:rPr lang="en-US" sz="2600" dirty="0" err="1"/>
              <a:t>disponibles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 </a:t>
            </a:r>
            <a:r>
              <a:rPr lang="en-US" sz="2600" dirty="0" err="1"/>
              <a:t>Scholar@UPRM</a:t>
            </a:r>
            <a:r>
              <a:rPr lang="en-US" sz="2600" dirty="0"/>
              <a:t> </a:t>
            </a:r>
            <a:r>
              <a:rPr lang="en-US" sz="2600" dirty="0" err="1"/>
              <a:t>resulta</a:t>
            </a:r>
            <a:r>
              <a:rPr lang="en-US" sz="2600" dirty="0"/>
              <a:t> vital para que </a:t>
            </a:r>
            <a:r>
              <a:rPr lang="en-US" sz="2600" dirty="0" err="1"/>
              <a:t>el</a:t>
            </a:r>
            <a:r>
              <a:rPr lang="en-US" sz="2600" dirty="0"/>
              <a:t> </a:t>
            </a:r>
            <a:r>
              <a:rPr lang="en-US" sz="2600" dirty="0" err="1"/>
              <a:t>repositorio</a:t>
            </a:r>
            <a:r>
              <a:rPr lang="en-US" sz="2600" dirty="0"/>
              <a:t> </a:t>
            </a:r>
            <a:r>
              <a:rPr lang="en-US" sz="2600" dirty="0" err="1"/>
              <a:t>institucional</a:t>
            </a:r>
            <a:r>
              <a:rPr lang="en-US" sz="2600" dirty="0"/>
              <a:t> </a:t>
            </a:r>
            <a:r>
              <a:rPr lang="en-US" sz="2600" dirty="0" err="1"/>
              <a:t>pueda</a:t>
            </a:r>
            <a:r>
              <a:rPr lang="en-US" sz="2600" dirty="0"/>
              <a:t> </a:t>
            </a:r>
            <a:r>
              <a:rPr lang="en-US" sz="2600" dirty="0" err="1"/>
              <a:t>cumplir</a:t>
            </a:r>
            <a:r>
              <a:rPr lang="en-US" sz="2600" dirty="0"/>
              <a:t> a </a:t>
            </a:r>
            <a:r>
              <a:rPr lang="en-US" sz="2600" dirty="0" err="1"/>
              <a:t>cabalidad</a:t>
            </a:r>
            <a:r>
              <a:rPr lang="en-US" sz="2600" dirty="0"/>
              <a:t> </a:t>
            </a:r>
            <a:r>
              <a:rPr lang="en-US" sz="2600" dirty="0" err="1"/>
              <a:t>su</a:t>
            </a:r>
            <a:r>
              <a:rPr lang="en-US" sz="2600" dirty="0"/>
              <a:t> </a:t>
            </a:r>
            <a:r>
              <a:rPr lang="en-US" sz="2600" dirty="0" err="1"/>
              <a:t>misión</a:t>
            </a:r>
            <a:r>
              <a:rPr lang="en-US" sz="2600" dirty="0"/>
              <a:t> de </a:t>
            </a:r>
            <a:r>
              <a:rPr lang="en-US" sz="2600" dirty="0" err="1"/>
              <a:t>visibilizar</a:t>
            </a:r>
            <a:r>
              <a:rPr lang="en-US" sz="2600" dirty="0"/>
              <a:t> de forma </a:t>
            </a:r>
            <a:r>
              <a:rPr lang="en-US" sz="2600" dirty="0" err="1"/>
              <a:t>amplia</a:t>
            </a:r>
            <a:r>
              <a:rPr lang="en-US" sz="2600" dirty="0"/>
              <a:t> la labor </a:t>
            </a:r>
            <a:r>
              <a:rPr lang="en-US" sz="2600" dirty="0" err="1"/>
              <a:t>académica</a:t>
            </a:r>
            <a:r>
              <a:rPr lang="en-US" sz="2600" dirty="0"/>
              <a:t> del </a:t>
            </a:r>
            <a:r>
              <a:rPr lang="en-US" sz="2600" dirty="0" err="1"/>
              <a:t>recinto</a:t>
            </a:r>
            <a:r>
              <a:rPr lang="en-US" sz="2600" dirty="0"/>
              <a:t>.</a:t>
            </a:r>
          </a:p>
          <a:p>
            <a:pPr>
              <a:buNone/>
            </a:pPr>
            <a:r>
              <a:rPr lang="en-US" sz="2600" b="1" dirty="0"/>
              <a:t>A </a:t>
            </a:r>
            <a:r>
              <a:rPr lang="en-US" sz="2600" b="1" err="1"/>
              <a:t>continuación</a:t>
            </a:r>
            <a:r>
              <a:rPr lang="en-US" sz="2600" b="1" dirty="0"/>
              <a:t> </a:t>
            </a:r>
            <a:r>
              <a:rPr lang="en-US" sz="2600" b="1" err="1"/>
              <a:t>describimos</a:t>
            </a:r>
            <a:r>
              <a:rPr lang="en-US" sz="2600" b="1" dirty="0"/>
              <a:t> </a:t>
            </a:r>
            <a:r>
              <a:rPr lang="en-US" sz="2600" b="1" err="1"/>
              <a:t>tres</a:t>
            </a:r>
            <a:r>
              <a:rPr lang="en-US" sz="2600" b="1" dirty="0"/>
              <a:t> </a:t>
            </a:r>
            <a:r>
              <a:rPr lang="en-US" sz="2600" b="1" err="1"/>
              <a:t>iniciativas</a:t>
            </a:r>
            <a:r>
              <a:rPr lang="en-US" sz="2600" b="1" dirty="0"/>
              <a:t> que </a:t>
            </a:r>
            <a:r>
              <a:rPr lang="en-US" sz="2600" b="1" err="1"/>
              <a:t>hemos</a:t>
            </a:r>
            <a:r>
              <a:rPr lang="en-US" sz="2600" b="1" dirty="0"/>
              <a:t> </a:t>
            </a:r>
            <a:r>
              <a:rPr lang="en-US" sz="2600" b="1" err="1"/>
              <a:t>desarrollado</a:t>
            </a:r>
            <a:r>
              <a:rPr lang="en-US" sz="2600" b="1" dirty="0"/>
              <a:t> para </a:t>
            </a:r>
            <a:r>
              <a:rPr lang="en-US" sz="2600" b="1" err="1"/>
              <a:t>cumplir</a:t>
            </a:r>
            <a:r>
              <a:rPr lang="en-US" sz="2600" b="1" dirty="0"/>
              <a:t> </a:t>
            </a:r>
            <a:r>
              <a:rPr lang="en-US" sz="2600" b="1" err="1"/>
              <a:t>estos</a:t>
            </a:r>
            <a:r>
              <a:rPr lang="en-US" sz="2600" b="1" dirty="0"/>
              <a:t> </a:t>
            </a:r>
            <a:r>
              <a:rPr lang="en-US" sz="2600" b="1" err="1"/>
              <a:t>propósitos</a:t>
            </a:r>
            <a:r>
              <a:rPr lang="en-US" sz="2600" b="1" dirty="0"/>
              <a:t>.</a:t>
            </a:r>
            <a:r>
              <a:rPr lang="en-US" sz="2800" dirty="0"/>
              <a:t>   </a:t>
            </a:r>
          </a:p>
          <a:p>
            <a:pPr>
              <a:buNone/>
            </a:pPr>
            <a:endParaRPr lang="en-US"/>
          </a:p>
        </p:txBody>
      </p:sp>
      <p:sp>
        <p:nvSpPr>
          <p:cNvPr id="237" name="Google Shape;237;p5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pic>
        <p:nvPicPr>
          <p:cNvPr id="238" name="Google Shape;238;p5"/>
          <p:cNvPicPr preferRelativeResize="0">
            <a:picLocks noGrp="1"/>
          </p:cNvPicPr>
          <p:nvPr>
            <p:ph type="pic" idx="2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0567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4"/>
          <p:cNvSpPr txBox="1">
            <a:spLocks noGrp="1"/>
          </p:cNvSpPr>
          <p:nvPr>
            <p:ph type="title"/>
          </p:nvPr>
        </p:nvSpPr>
        <p:spPr>
          <a:xfrm>
            <a:off x="6363678" y="0"/>
            <a:ext cx="5828322" cy="6858000"/>
          </a:xfrm>
          <a:prstGeom prst="rect">
            <a:avLst/>
          </a:prstGeom>
          <a:solidFill>
            <a:srgbClr val="008F1F"/>
          </a:solidFill>
          <a:ln>
            <a:noFill/>
          </a:ln>
        </p:spPr>
        <p:txBody>
          <a:bodyPr spcFirstLastPara="1" wrap="square" lIns="720000" tIns="0" rIns="108000" bIns="2160000" anchor="b" anchorCtr="0">
            <a:noAutofit/>
          </a:bodyPr>
          <a:lstStyle/>
          <a:p>
            <a:br>
              <a:rPr lang="en-US" sz="4000" i="1" dirty="0">
                <a:solidFill>
                  <a:schemeClr val="bg1"/>
                </a:solidFill>
              </a:rPr>
            </a:br>
            <a:r>
              <a:rPr lang="en-US" sz="6000" i="1" dirty="0" err="1">
                <a:solidFill>
                  <a:schemeClr val="bg1"/>
                </a:solidFill>
                <a:latin typeface="Barlow Semi Condensed SemiBold"/>
              </a:rPr>
              <a:t>Iniciativa</a:t>
            </a:r>
            <a:r>
              <a:rPr lang="en-US" sz="6000" i="1" dirty="0">
                <a:solidFill>
                  <a:schemeClr val="bg1"/>
                </a:solidFill>
                <a:latin typeface="Barlow Semi Condensed SemiBold"/>
              </a:rPr>
              <a:t> 1:</a:t>
            </a:r>
            <a:r>
              <a:rPr lang="en-US" sz="4800" i="1" dirty="0">
                <a:solidFill>
                  <a:schemeClr val="bg1"/>
                </a:solidFill>
                <a:latin typeface="Barlow Semi Condensed SemiBold"/>
              </a:rPr>
              <a:t> </a:t>
            </a:r>
            <a:br>
              <a:rPr lang="en-US" sz="4800" i="1" dirty="0">
                <a:latin typeface="Barlow Semi Condensed SemiBold"/>
              </a:rPr>
            </a:br>
            <a:r>
              <a:rPr lang="en-US" sz="4800" i="1" dirty="0" err="1">
                <a:solidFill>
                  <a:schemeClr val="bg1"/>
                </a:solidFill>
                <a:latin typeface="Barlow Semi Condensed SemiBold"/>
              </a:rPr>
              <a:t>Conectando</a:t>
            </a:r>
            <a:r>
              <a:rPr lang="en-US" sz="4800" i="1" dirty="0">
                <a:solidFill>
                  <a:schemeClr val="bg1"/>
                </a:solidFill>
                <a:latin typeface="Barlow Semi Condensed SemiBold"/>
              </a:rPr>
              <a:t> a</a:t>
            </a:r>
            <a:br>
              <a:rPr lang="en-US" sz="4800" i="1" dirty="0">
                <a:latin typeface="Barlow Semi Condensed SemiBold"/>
              </a:rPr>
            </a:br>
            <a:r>
              <a:rPr lang="en-US" sz="4800" i="1" dirty="0" err="1">
                <a:solidFill>
                  <a:schemeClr val="bg1"/>
                </a:solidFill>
                <a:latin typeface="Barlow Semi Condensed SemiBold"/>
              </a:rPr>
              <a:t>los</a:t>
            </a:r>
            <a:r>
              <a:rPr lang="en-US" sz="4800" i="1" dirty="0">
                <a:solidFill>
                  <a:schemeClr val="bg1"/>
                </a:solidFill>
                <a:latin typeface="Barlow Semi Condensed SemiBold"/>
              </a:rPr>
              <a:t> </a:t>
            </a:r>
            <a:r>
              <a:rPr lang="en-US" sz="4800" i="1" dirty="0" err="1">
                <a:solidFill>
                  <a:schemeClr val="bg1"/>
                </a:solidFill>
                <a:latin typeface="Barlow Semi Condensed SemiBold"/>
              </a:rPr>
              <a:t>docentes</a:t>
            </a:r>
            <a:r>
              <a:rPr lang="en-US" sz="4800" i="1" dirty="0">
                <a:solidFill>
                  <a:schemeClr val="bg1"/>
                </a:solidFill>
                <a:latin typeface="Barlow Semi Condensed SemiBold"/>
              </a:rPr>
              <a:t> con </a:t>
            </a:r>
            <a:r>
              <a:rPr lang="en-US" sz="4800" i="1" dirty="0" err="1">
                <a:solidFill>
                  <a:schemeClr val="bg1"/>
                </a:solidFill>
                <a:latin typeface="Barlow Semi Condensed SemiBold"/>
              </a:rPr>
              <a:t>Scholar@UPRM</a:t>
            </a:r>
            <a:endParaRPr lang="en-US" sz="4800" i="1" dirty="0">
              <a:solidFill>
                <a:schemeClr val="bg1"/>
              </a:solidFill>
              <a:latin typeface="Barlow Semi Condensed SemiBold"/>
            </a:endParaRPr>
          </a:p>
        </p:txBody>
      </p:sp>
      <p:sp>
        <p:nvSpPr>
          <p:cNvPr id="228" name="Google Shape;228;p4"/>
          <p:cNvSpPr txBox="1">
            <a:spLocks noGrp="1"/>
          </p:cNvSpPr>
          <p:nvPr>
            <p:ph type="sldNum" idx="12"/>
          </p:nvPr>
        </p:nvSpPr>
        <p:spPr>
          <a:xfrm>
            <a:off x="11706224" y="6356350"/>
            <a:ext cx="370575" cy="365125"/>
          </a:xfrm>
          <a:prstGeom prst="rect">
            <a:avLst/>
          </a:prstGeom>
          <a:solidFill>
            <a:srgbClr val="F2F2F2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pic>
        <p:nvPicPr>
          <p:cNvPr id="230" name="Google Shape;230;p4"/>
          <p:cNvPicPr preferRelativeResize="0">
            <a:picLocks noGrp="1"/>
          </p:cNvPicPr>
          <p:nvPr>
            <p:ph type="pic" idx="2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64317"/>
            <a:ext cx="1429600" cy="95306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BF4D167-1563-01EC-B4AF-54C6DFCAFD96}"/>
              </a:ext>
            </a:extLst>
          </p:cNvPr>
          <p:cNvSpPr txBox="1"/>
          <p:nvPr/>
        </p:nvSpPr>
        <p:spPr>
          <a:xfrm>
            <a:off x="717751" y="855813"/>
            <a:ext cx="5508811" cy="54784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 err="1"/>
              <a:t>Promover</a:t>
            </a:r>
            <a:r>
              <a:rPr lang="en-US" sz="2800" dirty="0"/>
              <a:t> </a:t>
            </a:r>
            <a:r>
              <a:rPr lang="en-US" sz="2800" dirty="0" err="1"/>
              <a:t>el</a:t>
            </a:r>
            <a:r>
              <a:rPr lang="en-US" sz="2800" dirty="0"/>
              <a:t> </a:t>
            </a:r>
            <a:r>
              <a:rPr lang="en-US" sz="2800" dirty="0" err="1"/>
              <a:t>depósito</a:t>
            </a:r>
            <a:r>
              <a:rPr lang="en-US" sz="2800" dirty="0"/>
              <a:t> de </a:t>
            </a:r>
            <a:r>
              <a:rPr lang="en-US" sz="2800" dirty="0" err="1"/>
              <a:t>obras</a:t>
            </a:r>
            <a:r>
              <a:rPr lang="en-US" sz="2800" dirty="0"/>
              <a:t> de </a:t>
            </a:r>
            <a:r>
              <a:rPr lang="en-US" sz="2800" dirty="0" err="1"/>
              <a:t>los</a:t>
            </a:r>
            <a:r>
              <a:rPr lang="en-US" sz="2800" dirty="0"/>
              <a:t> </a:t>
            </a:r>
            <a:r>
              <a:rPr lang="en-US" sz="2800" dirty="0" err="1"/>
              <a:t>docentes</a:t>
            </a:r>
            <a:r>
              <a:rPr lang="en-US" sz="2800" dirty="0"/>
              <a:t> del </a:t>
            </a:r>
            <a:r>
              <a:rPr lang="en-US" sz="2800" dirty="0" err="1"/>
              <a:t>recinto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Scholar@UPRM</a:t>
            </a:r>
            <a:r>
              <a:rPr lang="en-US" sz="2800" dirty="0"/>
              <a:t> es </a:t>
            </a:r>
            <a:r>
              <a:rPr lang="en-US" sz="2800" dirty="0" err="1"/>
              <a:t>una</a:t>
            </a:r>
            <a:r>
              <a:rPr lang="en-US" sz="2800" dirty="0"/>
              <a:t> </a:t>
            </a:r>
            <a:r>
              <a:rPr lang="en-US" sz="2800" dirty="0" err="1"/>
              <a:t>tarea</a:t>
            </a:r>
            <a:r>
              <a:rPr lang="en-US" sz="2800" dirty="0"/>
              <a:t> </a:t>
            </a:r>
            <a:r>
              <a:rPr lang="en-US" sz="2800" dirty="0" err="1"/>
              <a:t>indispendable</a:t>
            </a:r>
            <a:r>
              <a:rPr lang="en-US" sz="2800" dirty="0"/>
              <a:t>, </a:t>
            </a:r>
            <a:r>
              <a:rPr lang="en-US" sz="2800" dirty="0" err="1"/>
              <a:t>ya</a:t>
            </a:r>
            <a:r>
              <a:rPr lang="en-US" sz="2800" dirty="0"/>
              <a:t> que </a:t>
            </a:r>
            <a:r>
              <a:rPr lang="en-US" sz="2800" dirty="0" err="1"/>
              <a:t>esta</a:t>
            </a:r>
            <a:r>
              <a:rPr lang="en-US" sz="2800" dirty="0"/>
              <a:t> población </a:t>
            </a:r>
            <a:r>
              <a:rPr lang="en-US" sz="2800" dirty="0" err="1"/>
              <a:t>constituye</a:t>
            </a:r>
            <a:r>
              <a:rPr lang="en-US" sz="2800" dirty="0"/>
              <a:t> </a:t>
            </a:r>
            <a:r>
              <a:rPr lang="en-US" sz="2800" dirty="0" err="1"/>
              <a:t>el</a:t>
            </a:r>
            <a:r>
              <a:rPr lang="en-US" sz="2800" dirty="0"/>
              <a:t> motor principal de la labor </a:t>
            </a:r>
            <a:r>
              <a:rPr lang="en-US" sz="2800" dirty="0" err="1"/>
              <a:t>académica</a:t>
            </a:r>
            <a:r>
              <a:rPr lang="en-US" sz="2800" dirty="0"/>
              <a:t> </a:t>
            </a:r>
            <a:r>
              <a:rPr lang="en-US" sz="2800" dirty="0" err="1"/>
              <a:t>realizada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la </a:t>
            </a:r>
            <a:r>
              <a:rPr lang="en-US" sz="2800" dirty="0" err="1"/>
              <a:t>institución</a:t>
            </a:r>
            <a:r>
              <a:rPr lang="en-US" sz="2800" dirty="0"/>
              <a:t>.</a:t>
            </a:r>
          </a:p>
          <a:p>
            <a:endParaRPr lang="en-US" sz="2800"/>
          </a:p>
          <a:p>
            <a:r>
              <a:rPr lang="en-US" sz="3200" b="1" err="1"/>
              <a:t>Lograr</a:t>
            </a:r>
            <a:r>
              <a:rPr lang="en-US" sz="3200" b="1" dirty="0"/>
              <a:t> la </a:t>
            </a:r>
            <a:r>
              <a:rPr lang="en-US" sz="3200" b="1" err="1"/>
              <a:t>participación</a:t>
            </a:r>
            <a:r>
              <a:rPr lang="en-US" sz="3200" b="1" dirty="0"/>
              <a:t> de </a:t>
            </a:r>
            <a:r>
              <a:rPr lang="en-US" sz="3200" b="1" err="1"/>
              <a:t>este</a:t>
            </a:r>
            <a:r>
              <a:rPr lang="en-US" sz="3200" b="1" dirty="0"/>
              <a:t> sector es crucial.</a:t>
            </a:r>
          </a:p>
          <a:p>
            <a:endParaRPr lang="en-US" sz="2400"/>
          </a:p>
          <a:p>
            <a:endParaRPr lang="en-US" sz="240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92740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27</Slides>
  <Notes>25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Simple Light</vt:lpstr>
      <vt:lpstr>PowerPoint Presentation</vt:lpstr>
      <vt:lpstr>Establecimiento de Scholar@UPRM</vt:lpstr>
      <vt:lpstr>Visibilidad de la labor académica institucional</vt:lpstr>
      <vt:lpstr>Visibilidad de la labor académica institucional</vt:lpstr>
      <vt:lpstr>Visitas al repositorio por colección</vt:lpstr>
      <vt:lpstr>Tesis, disertaciones e informes de proyecto (TDP)</vt:lpstr>
      <vt:lpstr>Desafíos enfrentados por el repositorio</vt:lpstr>
      <vt:lpstr>Iniciativas para convertir estos retos en oportunidades</vt:lpstr>
      <vt:lpstr> Iniciativa 1:  Conectando a los docentes con Scholar@UPRM</vt:lpstr>
      <vt:lpstr>Atraer depósitos de docentes es un desafío frecuente</vt:lpstr>
      <vt:lpstr>Decidimos convertir este desafío en una oportunidad</vt:lpstr>
      <vt:lpstr>Factores que inhibien a los docentes de depositar</vt:lpstr>
      <vt:lpstr>Beneficios de Scholar@UPRM para los docentes</vt:lpstr>
      <vt:lpstr>PowerPoint Presentation</vt:lpstr>
      <vt:lpstr>PowerPoint Presentation</vt:lpstr>
      <vt:lpstr>Pasos siguientes </vt:lpstr>
      <vt:lpstr>Iniciativa 2: Establecimiento del Oral History Lab (OHL)</vt:lpstr>
      <vt:lpstr>¿Qué es y qué produce el Oral History Lab?</vt:lpstr>
      <vt:lpstr>El modelo multidisciplinario del OHL</vt:lpstr>
      <vt:lpstr>Vínculo entre Scholar@UPRM y el OHL</vt:lpstr>
      <vt:lpstr>Iniciativa 3: Revistas de la UPRM en Scholar@UPRM</vt:lpstr>
      <vt:lpstr>Un vistazo a la revista Atenea</vt:lpstr>
      <vt:lpstr>Cómo se fraguó el proyecto colaborativo</vt:lpstr>
      <vt:lpstr>Éxito y planes futuros</vt:lpstr>
      <vt:lpstr>Conclusión</vt:lpstr>
      <vt:lpstr>Referencias</vt:lpstr>
      <vt:lpstr>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Acuril Conference 2022 Curacao</dc:creator>
  <cp:revision>1018</cp:revision>
  <dcterms:created xsi:type="dcterms:W3CDTF">2022-02-18T16:37:26Z</dcterms:created>
  <dcterms:modified xsi:type="dcterms:W3CDTF">2024-04-24T13:01:43Z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